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handoutMasterIdLst>
    <p:handoutMasterId r:id="rId18"/>
  </p:handoutMasterIdLst>
  <p:sldIdLst>
    <p:sldId id="256" r:id="rId5"/>
    <p:sldId id="258" r:id="rId6"/>
    <p:sldId id="260" r:id="rId7"/>
    <p:sldId id="262" r:id="rId8"/>
    <p:sldId id="264" r:id="rId9"/>
    <p:sldId id="266" r:id="rId10"/>
    <p:sldId id="267" r:id="rId11"/>
    <p:sldId id="274" r:id="rId12"/>
    <p:sldId id="275" r:id="rId13"/>
    <p:sldId id="271" r:id="rId14"/>
    <p:sldId id="272" r:id="rId15"/>
    <p:sldId id="273" r:id="rId16"/>
  </p:sldIdLst>
  <p:sldSz cx="9144000" cy="6858000" type="screen4x3"/>
  <p:notesSz cx="6805613"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Fiona Crawford" initials="F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8F3"/>
    <a:srgbClr val="F8F7EC"/>
    <a:srgbClr val="F1F3ED"/>
    <a:srgbClr val="FCF7EE"/>
    <a:srgbClr val="F9EDD7"/>
    <a:srgbClr val="00948D"/>
    <a:srgbClr val="8CC8C9"/>
    <a:srgbClr val="CFE7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2" autoAdjust="0"/>
    <p:restoredTop sz="94655" autoAdjust="0"/>
  </p:normalViewPr>
  <p:slideViewPr>
    <p:cSldViewPr>
      <p:cViewPr>
        <p:scale>
          <a:sx n="66" d="100"/>
          <a:sy n="66" d="100"/>
        </p:scale>
        <p:origin x="-2934" y="-1410"/>
      </p:cViewPr>
      <p:guideLst>
        <p:guide orient="horz" pos="2160"/>
        <p:guide pos="2880"/>
      </p:guideLst>
    </p:cSldViewPr>
  </p:slideViewPr>
  <p:notesTextViewPr>
    <p:cViewPr>
      <p:scale>
        <a:sx n="1" d="1"/>
        <a:sy n="1" d="1"/>
      </p:scale>
      <p:origin x="0" y="0"/>
    </p:cViewPr>
  </p:notesTextViewPr>
  <p:sorterViewPr>
    <p:cViewPr>
      <p:scale>
        <a:sx n="200" d="100"/>
        <a:sy n="200" d="100"/>
      </p:scale>
      <p:origin x="0" y="1578"/>
    </p:cViewPr>
  </p:sorterViewPr>
  <p:notesViewPr>
    <p:cSldViewPr>
      <p:cViewPr varScale="1">
        <p:scale>
          <a:sx n="94" d="100"/>
          <a:sy n="94" d="100"/>
        </p:scale>
        <p:origin x="-3414" y="-10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4450" y="0"/>
            <a:ext cx="2949575" cy="496888"/>
          </a:xfrm>
          <a:prstGeom prst="rect">
            <a:avLst/>
          </a:prstGeom>
        </p:spPr>
        <p:txBody>
          <a:bodyPr vert="horz" lIns="91440" tIns="45720" rIns="91440" bIns="45720" rtlCol="0"/>
          <a:lstStyle>
            <a:lvl1pPr algn="r">
              <a:defRPr sz="1200"/>
            </a:lvl1pPr>
          </a:lstStyle>
          <a:p>
            <a:fld id="{BBBF49C6-58DD-467C-A83F-133356072352}" type="datetimeFigureOut">
              <a:rPr lang="en-AU" smtClean="0"/>
              <a:t>6/06/2013</a:t>
            </a:fld>
            <a:endParaRPr lang="en-AU"/>
          </a:p>
        </p:txBody>
      </p:sp>
      <p:sp>
        <p:nvSpPr>
          <p:cNvPr id="4" name="Footer Placeholder 3"/>
          <p:cNvSpPr>
            <a:spLocks noGrp="1"/>
          </p:cNvSpPr>
          <p:nvPr>
            <p:ph type="ftr" sz="quarter" idx="2"/>
          </p:nvPr>
        </p:nvSpPr>
        <p:spPr>
          <a:xfrm>
            <a:off x="0" y="9440863"/>
            <a:ext cx="2949575" cy="4968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4450" y="9440863"/>
            <a:ext cx="2949575" cy="496887"/>
          </a:xfrm>
          <a:prstGeom prst="rect">
            <a:avLst/>
          </a:prstGeom>
        </p:spPr>
        <p:txBody>
          <a:bodyPr vert="horz" lIns="91440" tIns="45720" rIns="91440" bIns="45720" rtlCol="0" anchor="b"/>
          <a:lstStyle>
            <a:lvl1pPr algn="r">
              <a:defRPr sz="1200"/>
            </a:lvl1pPr>
          </a:lstStyle>
          <a:p>
            <a:fld id="{3C8D82CB-497D-49DE-845E-10F114C80FA2}" type="slidenum">
              <a:rPr lang="en-AU" smtClean="0"/>
              <a:t>‹#›</a:t>
            </a:fld>
            <a:endParaRPr lang="en-AU"/>
          </a:p>
        </p:txBody>
      </p:sp>
    </p:spTree>
    <p:extLst>
      <p:ext uri="{BB962C8B-B14F-4D97-AF65-F5344CB8AC3E}">
        <p14:creationId xmlns:p14="http://schemas.microsoft.com/office/powerpoint/2010/main" val="10911710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BD93F581-6FE5-4624-9434-DB57CCEDFFF6}" type="datetimeFigureOut">
              <a:rPr lang="en-AU" smtClean="0"/>
              <a:t>6/06/2013</a:t>
            </a:fld>
            <a:endParaRPr lang="en-AU"/>
          </a:p>
        </p:txBody>
      </p:sp>
      <p:sp>
        <p:nvSpPr>
          <p:cNvPr id="4" name="Slide Image Placeholder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0562" y="4721186"/>
            <a:ext cx="5444490" cy="4472702"/>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2F11C776-95CA-4A12-A614-5039282AF5FC}" type="slidenum">
              <a:rPr lang="en-AU" smtClean="0"/>
              <a:t>‹#›</a:t>
            </a:fld>
            <a:endParaRPr lang="en-AU"/>
          </a:p>
        </p:txBody>
      </p:sp>
    </p:spTree>
    <p:extLst>
      <p:ext uri="{BB962C8B-B14F-4D97-AF65-F5344CB8AC3E}">
        <p14:creationId xmlns:p14="http://schemas.microsoft.com/office/powerpoint/2010/main" val="3243541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2F11C776-95CA-4A12-A614-5039282AF5FC}" type="slidenum">
              <a:rPr lang="en-AU" smtClean="0"/>
              <a:t>8</a:t>
            </a:fld>
            <a:endParaRPr lang="en-AU"/>
          </a:p>
        </p:txBody>
      </p:sp>
    </p:spTree>
    <p:extLst>
      <p:ext uri="{BB962C8B-B14F-4D97-AF65-F5344CB8AC3E}">
        <p14:creationId xmlns:p14="http://schemas.microsoft.com/office/powerpoint/2010/main" val="3006193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2F11C776-95CA-4A12-A614-5039282AF5FC}" type="slidenum">
              <a:rPr lang="en-AU" smtClean="0"/>
              <a:t>9</a:t>
            </a:fld>
            <a:endParaRPr lang="en-AU"/>
          </a:p>
        </p:txBody>
      </p:sp>
    </p:spTree>
    <p:extLst>
      <p:ext uri="{BB962C8B-B14F-4D97-AF65-F5344CB8AC3E}">
        <p14:creationId xmlns:p14="http://schemas.microsoft.com/office/powerpoint/2010/main" val="30061931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7" name="Picture 3" descr="\\file01\data\Common\Publishing\GraphicsPool\Yr8_History_Effects of the Black Death ppt_header_v4.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377" y="283"/>
            <a:ext cx="9143245" cy="685743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2"/>
          <p:cNvSpPr>
            <a:spLocks noGrp="1" noChangeArrowheads="1"/>
          </p:cNvSpPr>
          <p:nvPr>
            <p:ph type="ctrTitle" sz="quarter"/>
          </p:nvPr>
        </p:nvSpPr>
        <p:spPr>
          <a:xfrm>
            <a:off x="468313" y="227013"/>
            <a:ext cx="8351837" cy="1470025"/>
          </a:xfrm>
        </p:spPr>
        <p:txBody>
          <a:bodyPr anchor="b">
            <a:normAutofit/>
          </a:bodyPr>
          <a:lstStyle>
            <a:lvl1pPr algn="l">
              <a:defRPr sz="3600" b="1">
                <a:solidFill>
                  <a:schemeClr val="bg1"/>
                </a:solidFill>
                <a:latin typeface="Arial" pitchFamily="34" charset="0"/>
                <a:cs typeface="Arial" pitchFamily="34" charset="0"/>
              </a:defRPr>
            </a:lvl1pPr>
          </a:lstStyle>
          <a:p>
            <a:pPr lvl="0"/>
            <a:r>
              <a:rPr lang="en-AU" noProof="0" dirty="0" smtClean="0"/>
              <a:t>Click to edit Master title style</a:t>
            </a:r>
          </a:p>
        </p:txBody>
      </p:sp>
      <p:sp>
        <p:nvSpPr>
          <p:cNvPr id="9" name="Rectangle 13"/>
          <p:cNvSpPr>
            <a:spLocks noGrp="1" noChangeArrowheads="1"/>
          </p:cNvSpPr>
          <p:nvPr>
            <p:ph type="subTitle" sz="quarter" idx="1"/>
          </p:nvPr>
        </p:nvSpPr>
        <p:spPr>
          <a:xfrm>
            <a:off x="468313" y="1700213"/>
            <a:ext cx="8351837" cy="331787"/>
          </a:xfrm>
        </p:spPr>
        <p:txBody>
          <a:bodyPr anchor="b">
            <a:noAutofit/>
          </a:bodyPr>
          <a:lstStyle>
            <a:lvl1pPr marL="0" indent="0">
              <a:buNone/>
              <a:defRPr sz="2400" b="1">
                <a:solidFill>
                  <a:schemeClr val="bg1"/>
                </a:solidFill>
                <a:latin typeface="Arial" pitchFamily="34" charset="0"/>
                <a:cs typeface="Arial" pitchFamily="34" charset="0"/>
              </a:defRPr>
            </a:lvl1pPr>
          </a:lstStyle>
          <a:p>
            <a:pPr lvl="0"/>
            <a:r>
              <a:rPr lang="en-AU" noProof="0" dirty="0" smtClean="0"/>
              <a:t>Click to edit Master subtitle style</a:t>
            </a:r>
          </a:p>
        </p:txBody>
      </p:sp>
    </p:spTree>
    <p:extLst>
      <p:ext uri="{BB962C8B-B14F-4D97-AF65-F5344CB8AC3E}">
        <p14:creationId xmlns:p14="http://schemas.microsoft.com/office/powerpoint/2010/main" val="100456449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smtClean="0"/>
              <a:t>Click to edit Master title style</a:t>
            </a:r>
            <a:endParaRPr lang="en-AU" dirty="0"/>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Tree>
    <p:extLst>
      <p:ext uri="{BB962C8B-B14F-4D97-AF65-F5344CB8AC3E}">
        <p14:creationId xmlns:p14="http://schemas.microsoft.com/office/powerpoint/2010/main" val="1034371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Arial" pitchFamily="34" charset="0"/>
                <a:cs typeface="Arial" pitchFamily="34" charset="0"/>
              </a:defRPr>
            </a:lvl1pPr>
          </a:lstStyle>
          <a:p>
            <a:r>
              <a:rPr lang="en-US" dirty="0" smtClean="0"/>
              <a:t>Click to edit Master title style</a:t>
            </a:r>
            <a:endParaRPr lang="en-AU" dirty="0"/>
          </a:p>
        </p:txBody>
      </p:sp>
      <p:sp>
        <p:nvSpPr>
          <p:cNvPr id="3" name="Vertical Text Placeholder 2"/>
          <p:cNvSpPr>
            <a:spLocks noGrp="1"/>
          </p:cNvSpPr>
          <p:nvPr>
            <p:ph type="body" orient="vert" idx="1"/>
          </p:nvPr>
        </p:nvSpPr>
        <p:spPr>
          <a:xfrm>
            <a:off x="457200" y="274638"/>
            <a:ext cx="6019800"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Tree>
    <p:extLst>
      <p:ext uri="{BB962C8B-B14F-4D97-AF65-F5344CB8AC3E}">
        <p14:creationId xmlns:p14="http://schemas.microsoft.com/office/powerpoint/2010/main" val="4284675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4A040DE-403B-4FBD-9CA1-AF1A782C7027}" type="datetimeFigureOut">
              <a:rPr lang="en-AU" smtClean="0"/>
              <a:t>6/06/2013</a:t>
            </a:fld>
            <a:endParaRPr lang="en-AU"/>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AU"/>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17900B1-2500-489D-BAB6-5C9A8908D325}" type="slidenum">
              <a:rPr lang="en-AU" smtClean="0"/>
              <a:t>‹#›</a:t>
            </a:fld>
            <a:endParaRPr lang="en-AU"/>
          </a:p>
        </p:txBody>
      </p:sp>
    </p:spTree>
    <p:extLst>
      <p:ext uri="{BB962C8B-B14F-4D97-AF65-F5344CB8AC3E}">
        <p14:creationId xmlns:p14="http://schemas.microsoft.com/office/powerpoint/2010/main" val="271228630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4A040DE-403B-4FBD-9CA1-AF1A782C7027}" type="datetimeFigureOut">
              <a:rPr lang="en-AU" smtClean="0"/>
              <a:t>6/06/2013</a:t>
            </a:fld>
            <a:endParaRPr lang="en-AU"/>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AU"/>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17900B1-2500-489D-BAB6-5C9A8908D325}" type="slidenum">
              <a:rPr lang="en-AU" smtClean="0"/>
              <a:t>‹#›</a:t>
            </a:fld>
            <a:endParaRPr lang="en-AU"/>
          </a:p>
        </p:txBody>
      </p:sp>
    </p:spTree>
    <p:extLst>
      <p:ext uri="{BB962C8B-B14F-4D97-AF65-F5344CB8AC3E}">
        <p14:creationId xmlns:p14="http://schemas.microsoft.com/office/powerpoint/2010/main" val="303788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34A040DE-403B-4FBD-9CA1-AF1A782C7027}" type="datetimeFigureOut">
              <a:rPr lang="en-AU" smtClean="0"/>
              <a:t>6/06/2013</a:t>
            </a:fld>
            <a:endParaRPr lang="en-AU"/>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AU"/>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17900B1-2500-489D-BAB6-5C9A8908D325}" type="slidenum">
              <a:rPr lang="en-AU" smtClean="0"/>
              <a:t>‹#›</a:t>
            </a:fld>
            <a:endParaRPr lang="en-AU"/>
          </a:p>
        </p:txBody>
      </p:sp>
    </p:spTree>
    <p:extLst>
      <p:ext uri="{BB962C8B-B14F-4D97-AF65-F5344CB8AC3E}">
        <p14:creationId xmlns:p14="http://schemas.microsoft.com/office/powerpoint/2010/main" val="2531493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34A040DE-403B-4FBD-9CA1-AF1A782C7027}" type="datetimeFigureOut">
              <a:rPr lang="en-AU" smtClean="0"/>
              <a:t>6/06/2013</a:t>
            </a:fld>
            <a:endParaRPr lang="en-AU"/>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AU"/>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C17900B1-2500-489D-BAB6-5C9A8908D325}" type="slidenum">
              <a:rPr lang="en-AU" smtClean="0"/>
              <a:t>‹#›</a:t>
            </a:fld>
            <a:endParaRPr lang="en-AU"/>
          </a:p>
        </p:txBody>
      </p:sp>
    </p:spTree>
    <p:extLst>
      <p:ext uri="{BB962C8B-B14F-4D97-AF65-F5344CB8AC3E}">
        <p14:creationId xmlns:p14="http://schemas.microsoft.com/office/powerpoint/2010/main" val="1909103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smtClean="0"/>
              <a:t>Click to edit Master title style</a:t>
            </a:r>
            <a:endParaRPr lang="en-AU" dirty="0"/>
          </a:p>
        </p:txBody>
      </p:sp>
    </p:spTree>
    <p:extLst>
      <p:ext uri="{BB962C8B-B14F-4D97-AF65-F5344CB8AC3E}">
        <p14:creationId xmlns:p14="http://schemas.microsoft.com/office/powerpoint/2010/main" val="1030467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442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atin typeface="Arial" pitchFamily="34" charset="0"/>
                <a:cs typeface="Arial" pitchFamily="34" charset="0"/>
              </a:defRPr>
            </a:lvl1pPr>
          </a:lstStyle>
          <a:p>
            <a:r>
              <a:rPr lang="en-US" dirty="0" smtClean="0"/>
              <a:t>Click to edit Master title style</a:t>
            </a:r>
            <a:endParaRPr lang="en-AU" dirty="0"/>
          </a:p>
        </p:txBody>
      </p:sp>
      <p:sp>
        <p:nvSpPr>
          <p:cNvPr id="3" name="Content Placeholder 2"/>
          <p:cNvSpPr>
            <a:spLocks noGrp="1"/>
          </p:cNvSpPr>
          <p:nvPr>
            <p:ph idx="1"/>
          </p:nvPr>
        </p:nvSpPr>
        <p:spPr>
          <a:xfrm>
            <a:off x="3575050" y="273050"/>
            <a:ext cx="5111750"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1187136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Arial" pitchFamily="34" charset="0"/>
                <a:cs typeface="Arial" pitchFamily="34" charset="0"/>
              </a:defRPr>
            </a:lvl1pPr>
          </a:lstStyle>
          <a:p>
            <a:r>
              <a:rPr lang="en-US" dirty="0" smtClean="0"/>
              <a:t>Click to edit Master title style</a:t>
            </a:r>
            <a:endParaRPr lang="en-AU"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1749908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pic>
        <p:nvPicPr>
          <p:cNvPr id="7" name="Picture 7" descr="C:\Users\tpro\Desktop\powerpoint_header_v3.png"/>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6303963" y="6278563"/>
            <a:ext cx="2840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4949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upload.wikimedia.org/wikipedia/commons/2/27/15th-century_unknown_painters_-_Grimani_Breviary_-_The_Month_of_September_-_WGA15783.jpg" TargetMode="Externa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468313" y="227013"/>
            <a:ext cx="8351837" cy="1470025"/>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b="1" kern="1200">
                <a:solidFill>
                  <a:schemeClr val="bg1"/>
                </a:solidFill>
                <a:latin typeface="Arial" pitchFamily="34" charset="0"/>
                <a:ea typeface="+mj-ea"/>
                <a:cs typeface="Arial" pitchFamily="34" charset="0"/>
              </a:defRPr>
            </a:lvl1pPr>
          </a:lstStyle>
          <a:p>
            <a:r>
              <a:rPr lang="en-AU" dirty="0"/>
              <a:t>Effects of the Black </a:t>
            </a:r>
            <a:r>
              <a:rPr lang="en-AU" dirty="0" smtClean="0"/>
              <a:t>Death — </a:t>
            </a:r>
            <a:br>
              <a:rPr lang="en-AU" dirty="0" smtClean="0"/>
            </a:br>
            <a:r>
              <a:rPr lang="en-AU" dirty="0" smtClean="0"/>
              <a:t>source response</a:t>
            </a:r>
          </a:p>
        </p:txBody>
      </p:sp>
      <p:sp>
        <p:nvSpPr>
          <p:cNvPr id="7" name="Rectangle 3"/>
          <p:cNvSpPr>
            <a:spLocks noGrp="1" noChangeArrowheads="1"/>
          </p:cNvSpPr>
          <p:nvPr>
            <p:ph type="subTitle" sz="quarter" idx="1"/>
          </p:nvPr>
        </p:nvSpPr>
        <p:spPr>
          <a:xfrm>
            <a:off x="468313" y="1801069"/>
            <a:ext cx="8351837" cy="331787"/>
          </a:xfrm>
        </p:spPr>
        <p:txBody>
          <a:bodyPr/>
          <a:lstStyle/>
          <a:p>
            <a:pPr eaLnBrk="1" hangingPunct="1"/>
            <a:r>
              <a:rPr lang="en-AU" sz="2400" b="1" dirty="0" smtClean="0"/>
              <a:t>Year 8 Australian Curriculum History</a:t>
            </a:r>
          </a:p>
        </p:txBody>
      </p:sp>
      <p:sp>
        <p:nvSpPr>
          <p:cNvPr id="2" name="TextBox 1"/>
          <p:cNvSpPr txBox="1"/>
          <p:nvPr/>
        </p:nvSpPr>
        <p:spPr>
          <a:xfrm>
            <a:off x="336997" y="5699348"/>
            <a:ext cx="7056015" cy="338554"/>
          </a:xfrm>
          <a:prstGeom prst="rect">
            <a:avLst/>
          </a:prstGeom>
          <a:noFill/>
        </p:spPr>
        <p:txBody>
          <a:bodyPr wrap="square" rtlCol="0">
            <a:spAutoFit/>
          </a:bodyPr>
          <a:lstStyle/>
          <a:p>
            <a:pPr>
              <a:spcBef>
                <a:spcPct val="20000"/>
              </a:spcBef>
            </a:pPr>
            <a:r>
              <a:rPr lang="en-AU" sz="800" dirty="0">
                <a:solidFill>
                  <a:schemeClr val="bg1">
                    <a:lumMod val="75000"/>
                  </a:schemeClr>
                </a:solidFill>
                <a:latin typeface="Arial" pitchFamily="34" charset="0"/>
                <a:cs typeface="Arial" pitchFamily="34" charset="0"/>
              </a:rPr>
              <a:t>© The State of Queensland (Queensland Studies Authority) and its licensors 2012. All web links correct at time of publication</a:t>
            </a:r>
            <a:r>
              <a:rPr lang="en-AU" sz="800" dirty="0" smtClean="0">
                <a:solidFill>
                  <a:schemeClr val="bg1">
                    <a:lumMod val="75000"/>
                  </a:schemeClr>
                </a:solidFill>
                <a:latin typeface="Arial" pitchFamily="34" charset="0"/>
                <a:cs typeface="Arial" pitchFamily="34" charset="0"/>
              </a:rPr>
              <a:t>.</a:t>
            </a:r>
            <a:br>
              <a:rPr lang="en-AU" sz="800" dirty="0" smtClean="0">
                <a:solidFill>
                  <a:schemeClr val="bg1">
                    <a:lumMod val="75000"/>
                  </a:schemeClr>
                </a:solidFill>
                <a:latin typeface="Arial" pitchFamily="34" charset="0"/>
                <a:cs typeface="Arial" pitchFamily="34" charset="0"/>
              </a:rPr>
            </a:br>
            <a:r>
              <a:rPr lang="en-AU" sz="800" dirty="0">
                <a:solidFill>
                  <a:schemeClr val="bg1">
                    <a:lumMod val="75000"/>
                  </a:schemeClr>
                </a:solidFill>
                <a:latin typeface="Arial" pitchFamily="34" charset="0"/>
                <a:cs typeface="Arial" pitchFamily="34" charset="0"/>
              </a:rPr>
              <a:t>Image: </a:t>
            </a:r>
            <a:r>
              <a:rPr lang="en-US" sz="800" dirty="0" err="1">
                <a:solidFill>
                  <a:schemeClr val="bg1">
                    <a:lumMod val="75000"/>
                  </a:schemeClr>
                </a:solidFill>
                <a:latin typeface="Arial" pitchFamily="34" charset="0"/>
                <a:cs typeface="Arial" pitchFamily="34" charset="0"/>
              </a:rPr>
              <a:t>Sarlat</a:t>
            </a:r>
            <a:r>
              <a:rPr lang="en-US" sz="800" dirty="0">
                <a:solidFill>
                  <a:schemeClr val="bg1">
                    <a:lumMod val="75000"/>
                  </a:schemeClr>
                </a:solidFill>
                <a:latin typeface="Arial" pitchFamily="34" charset="0"/>
                <a:cs typeface="Arial" pitchFamily="34" charset="0"/>
              </a:rPr>
              <a:t> - Passage - Shoes on Wires</a:t>
            </a:r>
            <a:r>
              <a:rPr lang="en-AU" sz="800" dirty="0">
                <a:solidFill>
                  <a:schemeClr val="bg1">
                    <a:lumMod val="75000"/>
                  </a:schemeClr>
                </a:solidFill>
                <a:latin typeface="Arial" pitchFamily="34" charset="0"/>
                <a:cs typeface="Arial" pitchFamily="34" charset="0"/>
              </a:rPr>
              <a:t>, Justus Hayes, Creative Commons Attribution 2.0, www.flickr.com/photos/shoes_on_wires/2339951157</a:t>
            </a:r>
          </a:p>
        </p:txBody>
      </p:sp>
    </p:spTree>
    <p:extLst>
      <p:ext uri="{BB962C8B-B14F-4D97-AF65-F5344CB8AC3E}">
        <p14:creationId xmlns:p14="http://schemas.microsoft.com/office/powerpoint/2010/main" val="10600511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00" y="540000"/>
            <a:ext cx="3240000" cy="540000"/>
          </a:xfrm>
        </p:spPr>
        <p:txBody>
          <a:bodyPr/>
          <a:lstStyle/>
          <a:p>
            <a:r>
              <a:rPr lang="en-AU" dirty="0" smtClean="0"/>
              <a:t>Froissart’s chronicle</a:t>
            </a:r>
            <a:endParaRPr lang="en-AU" dirty="0"/>
          </a:p>
        </p:txBody>
      </p:sp>
      <p:sp>
        <p:nvSpPr>
          <p:cNvPr id="5" name="Content Placeholder 2"/>
          <p:cNvSpPr txBox="1">
            <a:spLocks/>
          </p:cNvSpPr>
          <p:nvPr/>
        </p:nvSpPr>
        <p:spPr>
          <a:xfrm rot="16200000">
            <a:off x="5895277" y="3043135"/>
            <a:ext cx="5733257" cy="511081"/>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1400" kern="1200">
                <a:solidFill>
                  <a:schemeClr val="tx1"/>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AU" sz="800" dirty="0" smtClean="0">
                <a:solidFill>
                  <a:schemeClr val="bg1">
                    <a:lumMod val="75000"/>
                  </a:schemeClr>
                </a:solidFill>
              </a:rPr>
              <a:t>Image: www.123rf.com/photo_6751239_really-old-book-isolated-on-white-background.html</a:t>
            </a:r>
            <a:endParaRPr lang="en-AU" sz="800" dirty="0">
              <a:solidFill>
                <a:schemeClr val="bg1">
                  <a:lumMod val="75000"/>
                </a:schemeClr>
              </a:solidFill>
            </a:endParaRP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63688" y="2780928"/>
            <a:ext cx="4906884" cy="3265394"/>
          </a:xfrm>
          <a:prstGeom prst="rect">
            <a:avLst/>
          </a:prstGeom>
        </p:spPr>
      </p:pic>
      <p:sp>
        <p:nvSpPr>
          <p:cNvPr id="4" name="Text Placeholder 3"/>
          <p:cNvSpPr>
            <a:spLocks noGrp="1"/>
          </p:cNvSpPr>
          <p:nvPr>
            <p:ph type="body" sz="half" idx="2"/>
          </p:nvPr>
        </p:nvSpPr>
        <p:spPr>
          <a:xfrm>
            <a:off x="540000" y="1008001"/>
            <a:ext cx="7776416" cy="2421000"/>
          </a:xfrm>
        </p:spPr>
        <p:txBody>
          <a:bodyPr/>
          <a:lstStyle/>
          <a:p>
            <a:r>
              <a:rPr lang="en-AU" sz="2000" dirty="0"/>
              <a:t>All over Europe peasants were becoming increasingly unhappy with the lives that nobles were forcing them to live. In many places, the peasants grew so unhappy that they rebelled against the nobles.  </a:t>
            </a:r>
            <a:endParaRPr lang="en-AU" sz="2000" dirty="0" smtClean="0"/>
          </a:p>
          <a:p>
            <a:r>
              <a:rPr lang="en-AU" sz="2000" dirty="0" smtClean="0"/>
              <a:t>Jean Froissart, who lived in France during the 1300s, wrote a chronicle in which he recorded many events …</a:t>
            </a:r>
          </a:p>
          <a:p>
            <a:endParaRPr lang="en-AU" dirty="0"/>
          </a:p>
        </p:txBody>
      </p:sp>
    </p:spTree>
    <p:extLst>
      <p:ext uri="{BB962C8B-B14F-4D97-AF65-F5344CB8AC3E}">
        <p14:creationId xmlns:p14="http://schemas.microsoft.com/office/powerpoint/2010/main" val="31721571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00" y="540000"/>
            <a:ext cx="3240000" cy="540000"/>
          </a:xfrm>
        </p:spPr>
        <p:txBody>
          <a:bodyPr/>
          <a:lstStyle/>
          <a:p>
            <a:r>
              <a:rPr lang="en-AU" dirty="0" smtClean="0"/>
              <a:t>Source H</a:t>
            </a:r>
            <a:endParaRPr lang="en-AU" dirty="0"/>
          </a:p>
        </p:txBody>
      </p:sp>
      <p:sp>
        <p:nvSpPr>
          <p:cNvPr id="4" name="Text Placeholder 3"/>
          <p:cNvSpPr>
            <a:spLocks noGrp="1"/>
          </p:cNvSpPr>
          <p:nvPr>
            <p:ph type="body" sz="half" idx="2"/>
          </p:nvPr>
        </p:nvSpPr>
        <p:spPr>
          <a:xfrm>
            <a:off x="540001" y="1008000"/>
            <a:ext cx="2519831" cy="2781040"/>
          </a:xfrm>
        </p:spPr>
        <p:txBody>
          <a:bodyPr>
            <a:noAutofit/>
          </a:bodyPr>
          <a:lstStyle/>
          <a:p>
            <a:r>
              <a:rPr lang="en-AU" sz="1800" dirty="0" smtClean="0"/>
              <a:t>In </a:t>
            </a:r>
            <a:r>
              <a:rPr lang="en-AU" sz="1800" dirty="0"/>
              <a:t>Source H Froissart describes what happened when the </a:t>
            </a:r>
            <a:r>
              <a:rPr lang="en-AU" sz="1800" dirty="0" err="1"/>
              <a:t>Jacquerie</a:t>
            </a:r>
            <a:r>
              <a:rPr lang="en-AU" sz="1800" dirty="0"/>
              <a:t> led a rebellion in 1358. (</a:t>
            </a:r>
            <a:r>
              <a:rPr lang="en-AU" sz="1800" dirty="0" err="1"/>
              <a:t>Jacquerie</a:t>
            </a:r>
            <a:r>
              <a:rPr lang="en-AU" sz="1800" dirty="0"/>
              <a:t> was the name given to the </a:t>
            </a:r>
            <a:r>
              <a:rPr lang="en-AU" sz="1800"/>
              <a:t>rebellious </a:t>
            </a:r>
            <a:r>
              <a:rPr lang="en-AU" sz="1800" smtClean="0"/>
              <a:t>peasants.) </a:t>
            </a:r>
            <a:endParaRPr lang="en-AU" sz="1800"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46035" y="476672"/>
            <a:ext cx="5358413" cy="5544616"/>
          </a:xfrm>
          <a:prstGeom prst="rect">
            <a:avLst/>
          </a:prstGeom>
        </p:spPr>
      </p:pic>
      <p:sp>
        <p:nvSpPr>
          <p:cNvPr id="3" name="Content Placeholder 2"/>
          <p:cNvSpPr>
            <a:spLocks noGrp="1"/>
          </p:cNvSpPr>
          <p:nvPr>
            <p:ph idx="1"/>
          </p:nvPr>
        </p:nvSpPr>
        <p:spPr>
          <a:xfrm>
            <a:off x="3851920" y="774000"/>
            <a:ext cx="4608512" cy="5175280"/>
          </a:xfrm>
          <a:noFill/>
          <a:ln>
            <a:noFill/>
          </a:ln>
        </p:spPr>
        <p:txBody>
          <a:bodyPr>
            <a:normAutofit/>
          </a:bodyPr>
          <a:lstStyle/>
          <a:p>
            <a:pPr marL="0" indent="0">
              <a:buNone/>
            </a:pPr>
            <a:endParaRPr lang="en-AU" sz="1000" dirty="0" smtClean="0"/>
          </a:p>
          <a:p>
            <a:pPr marL="0" indent="0">
              <a:buNone/>
            </a:pPr>
            <a:r>
              <a:rPr lang="en-AU" sz="2000" dirty="0" smtClean="0">
                <a:latin typeface="Palatino" pitchFamily="18" charset="0"/>
              </a:rPr>
              <a:t>“</a:t>
            </a:r>
            <a:r>
              <a:rPr lang="en-AU" sz="2000" dirty="0">
                <a:latin typeface="Palatino" pitchFamily="18" charset="0"/>
              </a:rPr>
              <a:t>Men-at-arms of every kind burst out of the gates and ran into the square to attack those evil men [the peasants]. They mowed them down in heaps and slaughtered them like cattle; and they drove all the rest out of the town, for none of the </a:t>
            </a:r>
            <a:r>
              <a:rPr lang="en-AU" sz="2000" dirty="0" err="1">
                <a:latin typeface="Palatino" pitchFamily="18" charset="0"/>
              </a:rPr>
              <a:t>villeins</a:t>
            </a:r>
            <a:r>
              <a:rPr lang="en-AU" sz="2000" dirty="0">
                <a:latin typeface="Palatino" pitchFamily="18" charset="0"/>
              </a:rPr>
              <a:t> attempted to take up any sort of fighting order … Never did men commit such vile deeds (as those </a:t>
            </a:r>
            <a:r>
              <a:rPr lang="en-AU" sz="2000" dirty="0" err="1">
                <a:latin typeface="Palatino" pitchFamily="18" charset="0"/>
              </a:rPr>
              <a:t>Jacquerie</a:t>
            </a:r>
            <a:r>
              <a:rPr lang="en-AU" sz="2000" dirty="0">
                <a:latin typeface="Palatino" pitchFamily="18" charset="0"/>
              </a:rPr>
              <a:t>); I could never bring myself to write down what they did to women … God by His grace provided a remedy … The nobles wiped them out wherever they found them, without mercy or pity.”</a:t>
            </a:r>
          </a:p>
        </p:txBody>
      </p:sp>
      <p:sp>
        <p:nvSpPr>
          <p:cNvPr id="7" name="Content Placeholder 2"/>
          <p:cNvSpPr txBox="1">
            <a:spLocks/>
          </p:cNvSpPr>
          <p:nvPr/>
        </p:nvSpPr>
        <p:spPr>
          <a:xfrm rot="16200000">
            <a:off x="5849345" y="2827111"/>
            <a:ext cx="5733257" cy="511081"/>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1400" kern="1200">
                <a:solidFill>
                  <a:schemeClr val="tx1"/>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AU" sz="800" dirty="0" smtClean="0">
                <a:solidFill>
                  <a:schemeClr val="bg1">
                    <a:lumMod val="75000"/>
                  </a:schemeClr>
                </a:solidFill>
              </a:rPr>
              <a:t>Image:</a:t>
            </a:r>
            <a:r>
              <a:rPr lang="en-AU" sz="800" i="1" dirty="0" smtClean="0">
                <a:solidFill>
                  <a:schemeClr val="bg1">
                    <a:lumMod val="75000"/>
                  </a:schemeClr>
                </a:solidFill>
              </a:rPr>
              <a:t>Old Paper - Single</a:t>
            </a:r>
            <a:r>
              <a:rPr lang="en-AU" sz="800" dirty="0" smtClean="0">
                <a:solidFill>
                  <a:schemeClr val="bg1">
                    <a:lumMod val="75000"/>
                  </a:schemeClr>
                </a:solidFill>
              </a:rPr>
              <a:t>, bittbox, </a:t>
            </a:r>
            <a:r>
              <a:rPr lang="en-AU" sz="800" dirty="0">
                <a:solidFill>
                  <a:schemeClr val="bg1">
                    <a:lumMod val="75000"/>
                  </a:schemeClr>
                </a:solidFill>
              </a:rPr>
              <a:t>Creative Commons Attribution 2.0, </a:t>
            </a:r>
            <a:r>
              <a:rPr lang="en-AU" sz="800" dirty="0" smtClean="0">
                <a:solidFill>
                  <a:schemeClr val="bg1">
                    <a:lumMod val="75000"/>
                  </a:schemeClr>
                </a:solidFill>
              </a:rPr>
              <a:t>www.flickr.com/photos/bittbox/2691975784</a:t>
            </a:r>
            <a:endParaRPr lang="en-AU" sz="800" dirty="0">
              <a:solidFill>
                <a:schemeClr val="bg1">
                  <a:lumMod val="75000"/>
                </a:schemeClr>
              </a:solidFill>
            </a:endParaRPr>
          </a:p>
        </p:txBody>
      </p:sp>
    </p:spTree>
    <p:extLst>
      <p:ext uri="{BB962C8B-B14F-4D97-AF65-F5344CB8AC3E}">
        <p14:creationId xmlns:p14="http://schemas.microsoft.com/office/powerpoint/2010/main" val="202127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00" y="540000"/>
            <a:ext cx="3240000" cy="540000"/>
          </a:xfrm>
        </p:spPr>
        <p:txBody>
          <a:bodyPr/>
          <a:lstStyle/>
          <a:p>
            <a:r>
              <a:rPr lang="en-AU" dirty="0" smtClean="0"/>
              <a:t>Source I</a:t>
            </a:r>
            <a:endParaRPr lang="en-AU"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tretch>
            <a:fillRect/>
          </a:stretch>
        </p:blipFill>
        <p:spPr bwMode="auto">
          <a:xfrm>
            <a:off x="3400303" y="774000"/>
            <a:ext cx="5041422" cy="418362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 Placeholder 2"/>
          <p:cNvSpPr>
            <a:spLocks noGrp="1"/>
          </p:cNvSpPr>
          <p:nvPr>
            <p:ph type="body" sz="half" idx="2"/>
          </p:nvPr>
        </p:nvSpPr>
        <p:spPr>
          <a:xfrm>
            <a:off x="540001" y="1008000"/>
            <a:ext cx="2159791" cy="3429112"/>
          </a:xfrm>
        </p:spPr>
        <p:txBody>
          <a:bodyPr>
            <a:normAutofit/>
          </a:bodyPr>
          <a:lstStyle/>
          <a:p>
            <a:r>
              <a:rPr lang="en-AU" sz="1800" dirty="0"/>
              <a:t>The image in Source I </a:t>
            </a:r>
            <a:r>
              <a:rPr lang="en-AU" sz="1800" i="1" dirty="0"/>
              <a:t>Defeat at </a:t>
            </a:r>
            <a:r>
              <a:rPr lang="en-AU" sz="1800" i="1" dirty="0" err="1"/>
              <a:t>Meaux</a:t>
            </a:r>
            <a:r>
              <a:rPr lang="en-AU" sz="1800" dirty="0"/>
              <a:t> is an illustration from Froissart’s chronicle of what happened when peasants rebelled in a French town called </a:t>
            </a:r>
            <a:r>
              <a:rPr lang="en-AU" sz="1800" dirty="0" err="1" smtClean="0"/>
              <a:t>Meaux</a:t>
            </a:r>
            <a:r>
              <a:rPr lang="en-AU" sz="1800" dirty="0" smtClean="0"/>
              <a:t>.</a:t>
            </a:r>
            <a:endParaRPr lang="en-AU" sz="1800" dirty="0"/>
          </a:p>
        </p:txBody>
      </p:sp>
      <p:sp>
        <p:nvSpPr>
          <p:cNvPr id="5" name="Content Placeholder 2"/>
          <p:cNvSpPr txBox="1">
            <a:spLocks/>
          </p:cNvSpPr>
          <p:nvPr/>
        </p:nvSpPr>
        <p:spPr>
          <a:xfrm rot="16200000">
            <a:off x="6267703" y="2309363"/>
            <a:ext cx="4896544" cy="511081"/>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1400" kern="1200">
                <a:solidFill>
                  <a:schemeClr val="tx1"/>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AU" sz="800" dirty="0" smtClean="0">
                <a:solidFill>
                  <a:schemeClr val="bg1">
                    <a:lumMod val="75000"/>
                  </a:schemeClr>
                </a:solidFill>
              </a:rPr>
              <a:t>Image:</a:t>
            </a:r>
            <a:r>
              <a:rPr lang="en-AU" sz="800" i="1" dirty="0">
                <a:solidFill>
                  <a:schemeClr val="bg1">
                    <a:lumMod val="75000"/>
                  </a:schemeClr>
                </a:solidFill>
              </a:rPr>
              <a:t> </a:t>
            </a:r>
            <a:r>
              <a:rPr lang="en-AU" sz="800" i="1" dirty="0" smtClean="0">
                <a:solidFill>
                  <a:schemeClr val="bg1">
                    <a:lumMod val="75000"/>
                  </a:schemeClr>
                </a:solidFill>
              </a:rPr>
              <a:t>Defeat at </a:t>
            </a:r>
            <a:r>
              <a:rPr lang="en-AU" sz="800" i="1" dirty="0" err="1" smtClean="0">
                <a:solidFill>
                  <a:schemeClr val="bg1">
                    <a:lumMod val="75000"/>
                  </a:schemeClr>
                </a:solidFill>
              </a:rPr>
              <a:t>Meaux</a:t>
            </a:r>
            <a:r>
              <a:rPr lang="en-AU" sz="800" dirty="0" smtClean="0">
                <a:solidFill>
                  <a:schemeClr val="bg1">
                    <a:lumMod val="75000"/>
                  </a:schemeClr>
                </a:solidFill>
              </a:rPr>
              <a:t>, artist unknown Public domain image</a:t>
            </a:r>
            <a:r>
              <a:rPr lang="en-AU" sz="800" dirty="0">
                <a:solidFill>
                  <a:schemeClr val="bg1">
                    <a:lumMod val="75000"/>
                  </a:schemeClr>
                </a:solidFill>
              </a:rPr>
              <a:t>, </a:t>
            </a:r>
            <a:r>
              <a:rPr lang="en-AU" sz="800" dirty="0" smtClean="0">
                <a:solidFill>
                  <a:schemeClr val="bg1">
                    <a:lumMod val="75000"/>
                  </a:schemeClr>
                </a:solidFill>
              </a:rPr>
              <a:t/>
            </a:r>
            <a:br>
              <a:rPr lang="en-AU" sz="800" dirty="0" smtClean="0">
                <a:solidFill>
                  <a:schemeClr val="bg1">
                    <a:lumMod val="75000"/>
                  </a:schemeClr>
                </a:solidFill>
              </a:rPr>
            </a:br>
            <a:r>
              <a:rPr lang="en-AU" sz="800" dirty="0" smtClean="0">
                <a:solidFill>
                  <a:schemeClr val="bg1">
                    <a:lumMod val="75000"/>
                  </a:schemeClr>
                </a:solidFill>
              </a:rPr>
              <a:t>www.commons.wikimedia.org/wiki/File:Jacquerie_meaux.jpg</a:t>
            </a:r>
            <a:endParaRPr lang="en-AU" sz="800" dirty="0">
              <a:solidFill>
                <a:schemeClr val="bg1">
                  <a:lumMod val="75000"/>
                </a:schemeClr>
              </a:solidFill>
            </a:endParaRPr>
          </a:p>
        </p:txBody>
      </p:sp>
    </p:spTree>
    <p:extLst>
      <p:ext uri="{BB962C8B-B14F-4D97-AF65-F5344CB8AC3E}">
        <p14:creationId xmlns:p14="http://schemas.microsoft.com/office/powerpoint/2010/main" val="26446724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00" y="540000"/>
            <a:ext cx="3240000" cy="540000"/>
          </a:xfrm>
        </p:spPr>
        <p:txBody>
          <a:bodyPr/>
          <a:lstStyle/>
          <a:p>
            <a:r>
              <a:rPr lang="en-AU" dirty="0" smtClean="0"/>
              <a:t>Source A</a:t>
            </a:r>
            <a:endParaRPr lang="en-AU" dirty="0"/>
          </a:p>
        </p:txBody>
      </p:sp>
      <p:pic>
        <p:nvPicPr>
          <p:cNvPr id="4" name="Content Placeholder 3" descr="Description: http://upload.wikimedia.org/wikipedia/commons/2/27/15th-century_unknown_painters_-_Grimani_Breviary_-_The_Month_of_September_-_WGA15783.jpg">
            <a:hlinkClick r:id="rId2" tgtFrame="_blank"/>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bwMode="auto">
          <a:xfrm>
            <a:off x="4242786" y="548680"/>
            <a:ext cx="4263579" cy="5421892"/>
          </a:xfrm>
          <a:prstGeom prst="rect">
            <a:avLst/>
          </a:prstGeom>
          <a:noFill/>
          <a:effectLst>
            <a:outerShdw blurRad="50800" dist="38100" dir="2700000" algn="tl" rotWithShape="0">
              <a:prstClr val="black">
                <a:alpha val="40000"/>
              </a:prstClr>
            </a:outerShdw>
          </a:effectLst>
        </p:spPr>
      </p:pic>
      <p:sp>
        <p:nvSpPr>
          <p:cNvPr id="5" name="Text Placeholder 4"/>
          <p:cNvSpPr>
            <a:spLocks noGrp="1"/>
          </p:cNvSpPr>
          <p:nvPr>
            <p:ph type="body" sz="half" idx="2"/>
          </p:nvPr>
        </p:nvSpPr>
        <p:spPr>
          <a:xfrm>
            <a:off x="540000" y="1008000"/>
            <a:ext cx="3008313" cy="4691063"/>
          </a:xfrm>
        </p:spPr>
        <p:txBody>
          <a:bodyPr>
            <a:normAutofit/>
          </a:bodyPr>
          <a:lstStyle/>
          <a:p>
            <a:r>
              <a:rPr lang="en-AU" sz="1800" dirty="0"/>
              <a:t>Source A is an illustration from the </a:t>
            </a:r>
            <a:r>
              <a:rPr lang="en-AU" sz="1800" dirty="0" err="1"/>
              <a:t>Grimani</a:t>
            </a:r>
            <a:r>
              <a:rPr lang="en-AU" sz="1800" dirty="0"/>
              <a:t> Breviary. </a:t>
            </a:r>
          </a:p>
          <a:p>
            <a:r>
              <a:rPr lang="en-AU" sz="1800" dirty="0"/>
              <a:t>This was a document created in the 14th century and gave information about the types of plants and farming to be done during the year.</a:t>
            </a:r>
          </a:p>
          <a:p>
            <a:r>
              <a:rPr lang="en-AU" sz="1800" dirty="0"/>
              <a:t>This illustration is for the month of September.</a:t>
            </a:r>
          </a:p>
          <a:p>
            <a:endParaRPr lang="en-AU" sz="1800" dirty="0"/>
          </a:p>
        </p:txBody>
      </p:sp>
      <p:sp>
        <p:nvSpPr>
          <p:cNvPr id="6" name="Content Placeholder 2"/>
          <p:cNvSpPr txBox="1">
            <a:spLocks/>
          </p:cNvSpPr>
          <p:nvPr/>
        </p:nvSpPr>
        <p:spPr>
          <a:xfrm rot="16200000">
            <a:off x="5881588" y="2885426"/>
            <a:ext cx="5760637" cy="511081"/>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1400" kern="1200">
                <a:solidFill>
                  <a:schemeClr val="tx1"/>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AU" sz="800" dirty="0" smtClean="0">
                <a:solidFill>
                  <a:schemeClr val="bg1">
                    <a:lumMod val="75000"/>
                  </a:schemeClr>
                </a:solidFill>
              </a:rPr>
              <a:t>Image: </a:t>
            </a:r>
            <a:r>
              <a:rPr lang="en-AU" sz="800" dirty="0" err="1">
                <a:solidFill>
                  <a:schemeClr val="bg1">
                    <a:lumMod val="75000"/>
                  </a:schemeClr>
                </a:solidFill>
              </a:rPr>
              <a:t>Grimani</a:t>
            </a:r>
            <a:r>
              <a:rPr lang="en-AU" sz="800" dirty="0">
                <a:solidFill>
                  <a:schemeClr val="bg1">
                    <a:lumMod val="75000"/>
                  </a:schemeClr>
                </a:solidFill>
              </a:rPr>
              <a:t> Breviary: </a:t>
            </a:r>
            <a:r>
              <a:rPr lang="en-AU" sz="800" i="1" dirty="0">
                <a:solidFill>
                  <a:schemeClr val="bg1">
                    <a:lumMod val="75000"/>
                  </a:schemeClr>
                </a:solidFill>
              </a:rPr>
              <a:t>The Month of </a:t>
            </a:r>
            <a:r>
              <a:rPr lang="en-AU" sz="800" i="1" dirty="0" smtClean="0">
                <a:solidFill>
                  <a:schemeClr val="bg1">
                    <a:lumMod val="75000"/>
                  </a:schemeClr>
                </a:solidFill>
              </a:rPr>
              <a:t>September, </a:t>
            </a:r>
            <a:r>
              <a:rPr lang="en-AU" sz="800" dirty="0" smtClean="0">
                <a:solidFill>
                  <a:schemeClr val="bg1">
                    <a:lumMod val="75000"/>
                  </a:schemeClr>
                </a:solidFill>
              </a:rPr>
              <a:t>artist unknown Public domain image www.commons.wikimedia.org/wiki/File:15th-century_unknown_painters</a:t>
            </a:r>
            <a:r>
              <a:rPr lang="en-AU" sz="800" dirty="0">
                <a:solidFill>
                  <a:schemeClr val="bg1">
                    <a:lumMod val="75000"/>
                  </a:schemeClr>
                </a:solidFill>
              </a:rPr>
              <a:t>_-_Grimani_Breviary</a:t>
            </a:r>
            <a:r>
              <a:rPr lang="en-AU" sz="800" dirty="0" smtClean="0">
                <a:solidFill>
                  <a:schemeClr val="bg1">
                    <a:lumMod val="75000"/>
                  </a:schemeClr>
                </a:solidFill>
              </a:rPr>
              <a:t>_-_The_Month_of_September</a:t>
            </a:r>
            <a:r>
              <a:rPr lang="en-AU" sz="800" dirty="0">
                <a:solidFill>
                  <a:schemeClr val="bg1">
                    <a:lumMod val="75000"/>
                  </a:schemeClr>
                </a:solidFill>
              </a:rPr>
              <a:t>_-_WGA15783.jpg</a:t>
            </a:r>
          </a:p>
        </p:txBody>
      </p:sp>
    </p:spTree>
    <p:extLst>
      <p:ext uri="{BB962C8B-B14F-4D97-AF65-F5344CB8AC3E}">
        <p14:creationId xmlns:p14="http://schemas.microsoft.com/office/powerpoint/2010/main" val="8081152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txBox="1">
            <a:spLocks/>
          </p:cNvSpPr>
          <p:nvPr/>
        </p:nvSpPr>
        <p:spPr>
          <a:xfrm>
            <a:off x="540000" y="4500000"/>
            <a:ext cx="5486400" cy="566738"/>
          </a:xfrm>
          <a:prstGeom prst="rect">
            <a:avLst/>
          </a:prstGeom>
        </p:spPr>
        <p:txBody>
          <a:bodyPr vert="horz" lIns="91440" tIns="45720" rIns="91440" bIns="45720" rtlCol="0" anchor="b">
            <a:normAutofit/>
          </a:bodyPr>
          <a:lstStyle>
            <a:lvl1pPr algn="l" defTabSz="914400" rtl="0" eaLnBrk="1" latinLnBrk="0" hangingPunct="1">
              <a:spcBef>
                <a:spcPct val="0"/>
              </a:spcBef>
              <a:buNone/>
              <a:defRPr sz="2000" b="1" kern="1200">
                <a:solidFill>
                  <a:schemeClr val="tx1"/>
                </a:solidFill>
                <a:latin typeface="Arial" pitchFamily="34" charset="0"/>
                <a:ea typeface="+mj-ea"/>
                <a:cs typeface="Arial" pitchFamily="34" charset="0"/>
              </a:defRPr>
            </a:lvl1pPr>
          </a:lstStyle>
          <a:p>
            <a:r>
              <a:rPr lang="en-AU" dirty="0" smtClean="0"/>
              <a:t>Source B</a:t>
            </a:r>
            <a:endParaRPr lang="en-AU" dirty="0"/>
          </a:p>
        </p:txBody>
      </p:sp>
      <p:sp>
        <p:nvSpPr>
          <p:cNvPr id="8" name="Text Placeholder 5"/>
          <p:cNvSpPr txBox="1">
            <a:spLocks/>
          </p:cNvSpPr>
          <p:nvPr/>
        </p:nvSpPr>
        <p:spPr>
          <a:xfrm>
            <a:off x="540000" y="5040000"/>
            <a:ext cx="7704408" cy="123103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1400" kern="1200">
                <a:solidFill>
                  <a:schemeClr val="tx1"/>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AU" sz="1800" dirty="0" smtClean="0"/>
              <a:t>Source B is a secondary source that shows world population growth throughout history. Historians have different opinions on exactly how many people died as a result of the Black Death.  </a:t>
            </a:r>
          </a:p>
          <a:p>
            <a:endParaRPr lang="en-AU"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5616" y="404664"/>
            <a:ext cx="6703829" cy="4258999"/>
          </a:xfrm>
          <a:prstGeom prst="rect">
            <a:avLst/>
          </a:prstGeom>
        </p:spPr>
      </p:pic>
    </p:spTree>
    <p:extLst>
      <p:ext uri="{BB962C8B-B14F-4D97-AF65-F5344CB8AC3E}">
        <p14:creationId xmlns:p14="http://schemas.microsoft.com/office/powerpoint/2010/main" val="34415125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90051" y="476672"/>
            <a:ext cx="5214397" cy="5544616"/>
          </a:xfrm>
          <a:prstGeom prst="rect">
            <a:avLst/>
          </a:prstGeom>
        </p:spPr>
      </p:pic>
      <p:sp>
        <p:nvSpPr>
          <p:cNvPr id="2" name="Title 1"/>
          <p:cNvSpPr>
            <a:spLocks noGrp="1"/>
          </p:cNvSpPr>
          <p:nvPr>
            <p:ph type="title"/>
          </p:nvPr>
        </p:nvSpPr>
        <p:spPr>
          <a:xfrm>
            <a:off x="540000" y="540000"/>
            <a:ext cx="5486400" cy="540000"/>
          </a:xfrm>
        </p:spPr>
        <p:txBody>
          <a:bodyPr/>
          <a:lstStyle/>
          <a:p>
            <a:r>
              <a:rPr lang="en-AU" dirty="0" smtClean="0"/>
              <a:t>Source C</a:t>
            </a:r>
            <a:endParaRPr lang="en-AU" dirty="0"/>
          </a:p>
        </p:txBody>
      </p:sp>
      <p:sp>
        <p:nvSpPr>
          <p:cNvPr id="3" name="Content Placeholder 2"/>
          <p:cNvSpPr>
            <a:spLocks noGrp="1"/>
          </p:cNvSpPr>
          <p:nvPr>
            <p:ph type="body" sz="half" idx="2"/>
          </p:nvPr>
        </p:nvSpPr>
        <p:spPr>
          <a:xfrm>
            <a:off x="540000" y="1008000"/>
            <a:ext cx="2375816" cy="2853048"/>
          </a:xfrm>
        </p:spPr>
        <p:txBody>
          <a:bodyPr>
            <a:normAutofit/>
          </a:bodyPr>
          <a:lstStyle/>
          <a:p>
            <a:r>
              <a:rPr lang="en-AU" sz="1800" dirty="0"/>
              <a:t>In Source C </a:t>
            </a:r>
            <a:r>
              <a:rPr lang="en-AU" sz="1800" dirty="0" smtClean="0"/>
              <a:t/>
            </a:r>
            <a:br>
              <a:rPr lang="en-AU" sz="1800" dirty="0" smtClean="0"/>
            </a:br>
            <a:r>
              <a:rPr lang="en-AU" sz="1800" dirty="0" err="1" smtClean="0"/>
              <a:t>Matteo</a:t>
            </a:r>
            <a:r>
              <a:rPr lang="en-AU" sz="1800" dirty="0" smtClean="0"/>
              <a:t> </a:t>
            </a:r>
            <a:r>
              <a:rPr lang="en-AU" sz="1800" dirty="0" err="1" smtClean="0"/>
              <a:t>Villani</a:t>
            </a:r>
            <a:r>
              <a:rPr lang="en-AU" sz="1800" dirty="0" smtClean="0"/>
              <a:t>, </a:t>
            </a:r>
            <a:r>
              <a:rPr lang="en-AU" sz="1800" dirty="0"/>
              <a:t>who lived in Florence (Italy) during the time of the </a:t>
            </a:r>
            <a:r>
              <a:rPr lang="en-AU" sz="1800" dirty="0" smtClean="0"/>
              <a:t>plague, </a:t>
            </a:r>
            <a:r>
              <a:rPr lang="en-AU" sz="1800" dirty="0"/>
              <a:t>describes what life was like during and after the Black Death.  </a:t>
            </a:r>
          </a:p>
          <a:p>
            <a:endParaRPr lang="en-AU" dirty="0"/>
          </a:p>
        </p:txBody>
      </p:sp>
      <p:sp>
        <p:nvSpPr>
          <p:cNvPr id="5" name="Rectangle 4"/>
          <p:cNvSpPr/>
          <p:nvPr/>
        </p:nvSpPr>
        <p:spPr>
          <a:xfrm>
            <a:off x="4355976" y="1053891"/>
            <a:ext cx="3744416" cy="4247317"/>
          </a:xfrm>
          <a:prstGeom prst="rect">
            <a:avLst/>
          </a:prstGeom>
          <a:noFill/>
          <a:ln>
            <a:noFill/>
          </a:ln>
        </p:spPr>
        <p:txBody>
          <a:bodyPr wrap="square">
            <a:spAutoFit/>
          </a:bodyPr>
          <a:lstStyle/>
          <a:p>
            <a:endParaRPr lang="en-AU" sz="1000" dirty="0" smtClean="0"/>
          </a:p>
          <a:p>
            <a:r>
              <a:rPr lang="en-AU" sz="2000" dirty="0" smtClean="0">
                <a:latin typeface="Palatino" pitchFamily="18" charset="0"/>
                <a:cs typeface="Arial" pitchFamily="34" charset="0"/>
              </a:rPr>
              <a:t>“Men </a:t>
            </a:r>
            <a:r>
              <a:rPr lang="en-AU" sz="2000" dirty="0">
                <a:latin typeface="Palatino" pitchFamily="18" charset="0"/>
                <a:cs typeface="Arial" pitchFamily="34" charset="0"/>
              </a:rPr>
              <a:t>dreamed of wealth and abundance in garments and in all other </a:t>
            </a:r>
            <a:r>
              <a:rPr lang="en-AU" sz="2000" dirty="0" smtClean="0">
                <a:latin typeface="Palatino" pitchFamily="18" charset="0"/>
                <a:cs typeface="Arial" pitchFamily="34" charset="0"/>
              </a:rPr>
              <a:t>things . </a:t>
            </a:r>
            <a:r>
              <a:rPr lang="en-AU" sz="2000" dirty="0">
                <a:latin typeface="Palatino" pitchFamily="18" charset="0"/>
                <a:cs typeface="Arial" pitchFamily="34" charset="0"/>
              </a:rPr>
              <a:t>. . beyond meat and drink; yet, in fact, things turned out widely different; for most [luxury] commodities were more costly, by twice or more, than before the plague. And the price of labour, and the work of all trades and crafts, rose in disorderly fashion beyond the double</a:t>
            </a:r>
            <a:r>
              <a:rPr lang="en-AU" sz="2000" dirty="0" smtClean="0">
                <a:latin typeface="Palatino" pitchFamily="18" charset="0"/>
                <a:cs typeface="Arial" pitchFamily="34" charset="0"/>
              </a:rPr>
              <a:t>.”</a:t>
            </a:r>
            <a:endParaRPr lang="en-AU" sz="1000" dirty="0">
              <a:latin typeface="Palatino" pitchFamily="18" charset="0"/>
            </a:endParaRPr>
          </a:p>
        </p:txBody>
      </p:sp>
      <p:sp>
        <p:nvSpPr>
          <p:cNvPr id="6" name="Content Placeholder 2"/>
          <p:cNvSpPr txBox="1">
            <a:spLocks/>
          </p:cNvSpPr>
          <p:nvPr/>
        </p:nvSpPr>
        <p:spPr>
          <a:xfrm rot="16200000">
            <a:off x="5849345" y="2827111"/>
            <a:ext cx="5733257" cy="511081"/>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1400" kern="1200">
                <a:solidFill>
                  <a:schemeClr val="tx1"/>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AU" sz="800" dirty="0" smtClean="0">
                <a:solidFill>
                  <a:schemeClr val="bg1">
                    <a:lumMod val="75000"/>
                  </a:schemeClr>
                </a:solidFill>
              </a:rPr>
              <a:t>Image:</a:t>
            </a:r>
            <a:r>
              <a:rPr lang="en-AU" sz="800" i="1" dirty="0" smtClean="0">
                <a:solidFill>
                  <a:schemeClr val="bg1">
                    <a:lumMod val="75000"/>
                  </a:schemeClr>
                </a:solidFill>
              </a:rPr>
              <a:t>Old Paper - Single</a:t>
            </a:r>
            <a:r>
              <a:rPr lang="en-AU" sz="800" dirty="0" smtClean="0">
                <a:solidFill>
                  <a:schemeClr val="bg1">
                    <a:lumMod val="75000"/>
                  </a:schemeClr>
                </a:solidFill>
              </a:rPr>
              <a:t>, bittbox, </a:t>
            </a:r>
            <a:r>
              <a:rPr lang="en-AU" sz="800" dirty="0">
                <a:solidFill>
                  <a:schemeClr val="bg1">
                    <a:lumMod val="75000"/>
                  </a:schemeClr>
                </a:solidFill>
              </a:rPr>
              <a:t>Creative Commons Attribution 2.0, </a:t>
            </a:r>
            <a:r>
              <a:rPr lang="en-AU" sz="800" dirty="0" smtClean="0">
                <a:solidFill>
                  <a:schemeClr val="bg1">
                    <a:lumMod val="75000"/>
                  </a:schemeClr>
                </a:solidFill>
              </a:rPr>
              <a:t>www.flickr.com/photos/bittbox/2691975784</a:t>
            </a:r>
            <a:endParaRPr lang="en-AU" sz="800" dirty="0">
              <a:solidFill>
                <a:schemeClr val="bg1">
                  <a:lumMod val="75000"/>
                </a:schemeClr>
              </a:solidFill>
            </a:endParaRPr>
          </a:p>
        </p:txBody>
      </p:sp>
    </p:spTree>
    <p:extLst>
      <p:ext uri="{BB962C8B-B14F-4D97-AF65-F5344CB8AC3E}">
        <p14:creationId xmlns:p14="http://schemas.microsoft.com/office/powerpoint/2010/main" val="11157724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0000" y="540000"/>
            <a:ext cx="3240000" cy="540000"/>
          </a:xfrm>
        </p:spPr>
        <p:txBody>
          <a:bodyPr/>
          <a:lstStyle/>
          <a:p>
            <a:r>
              <a:rPr lang="en-AU" dirty="0" smtClean="0"/>
              <a:t>Source D</a:t>
            </a:r>
            <a:endParaRPr lang="en-AU" dirty="0"/>
          </a:p>
        </p:txBody>
      </p:sp>
      <p:sp>
        <p:nvSpPr>
          <p:cNvPr id="4" name="Content Placeholder 3"/>
          <p:cNvSpPr>
            <a:spLocks noGrp="1"/>
          </p:cNvSpPr>
          <p:nvPr>
            <p:ph type="body" sz="half" idx="2"/>
          </p:nvPr>
        </p:nvSpPr>
        <p:spPr>
          <a:xfrm>
            <a:off x="540000" y="1008000"/>
            <a:ext cx="3095896" cy="5445336"/>
          </a:xfrm>
        </p:spPr>
        <p:txBody>
          <a:bodyPr>
            <a:noAutofit/>
          </a:bodyPr>
          <a:lstStyle/>
          <a:p>
            <a:r>
              <a:rPr lang="en-AU" sz="1800" dirty="0" smtClean="0"/>
              <a:t>Source D is from a law that King Edward III made in 1351, just two years after the Black Death first hit England. The law, called the </a:t>
            </a:r>
            <a:r>
              <a:rPr lang="en-AU" sz="1800" i="1" dirty="0" smtClean="0"/>
              <a:t>Statute of </a:t>
            </a:r>
            <a:r>
              <a:rPr lang="en-AU" sz="1800" i="1" dirty="0" err="1" smtClean="0"/>
              <a:t>Laborers</a:t>
            </a:r>
            <a:r>
              <a:rPr lang="en-AU" sz="1800" dirty="0" smtClean="0"/>
              <a:t>,  stated that peasants couldn’t receive wages that were more than they had been paid before the “pestilence” (plague). The nobles had complained to him that peasants were demanding to be paid more and were leaving their villages to travel to new jobs where they were getting higher wages.</a:t>
            </a:r>
          </a:p>
          <a:p>
            <a:pPr>
              <a:lnSpc>
                <a:spcPct val="120000"/>
              </a:lnSpc>
            </a:pPr>
            <a:endParaRPr lang="en-AU" sz="1800"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51920" y="548680"/>
            <a:ext cx="4681341" cy="5544616"/>
          </a:xfrm>
          <a:prstGeom prst="rect">
            <a:avLst/>
          </a:prstGeom>
          <a:effectLst>
            <a:outerShdw blurRad="50800" dist="38100" dir="2700000" algn="tl" rotWithShape="0">
              <a:prstClr val="black">
                <a:alpha val="40000"/>
              </a:prstClr>
            </a:outerShdw>
          </a:effectLst>
        </p:spPr>
      </p:pic>
      <p:sp>
        <p:nvSpPr>
          <p:cNvPr id="3" name="Content Placeholder 2"/>
          <p:cNvSpPr>
            <a:spLocks noGrp="1"/>
          </p:cNvSpPr>
          <p:nvPr>
            <p:ph idx="1"/>
          </p:nvPr>
        </p:nvSpPr>
        <p:spPr>
          <a:xfrm>
            <a:off x="4139952" y="1196752"/>
            <a:ext cx="4032448" cy="4968552"/>
          </a:xfrm>
          <a:noFill/>
          <a:ln>
            <a:noFill/>
          </a:ln>
        </p:spPr>
        <p:txBody>
          <a:bodyPr>
            <a:normAutofit fontScale="92500"/>
          </a:bodyPr>
          <a:lstStyle/>
          <a:p>
            <a:pPr marL="0" indent="0">
              <a:buNone/>
            </a:pPr>
            <a:endParaRPr lang="en-AU" sz="1000" dirty="0" smtClean="0"/>
          </a:p>
          <a:p>
            <a:pPr marL="0" indent="0">
              <a:buNone/>
            </a:pPr>
            <a:r>
              <a:rPr lang="en-AU" sz="2000" dirty="0">
                <a:latin typeface="Palatino" pitchFamily="18" charset="0"/>
              </a:rPr>
              <a:t> </a:t>
            </a:r>
            <a:r>
              <a:rPr lang="en-AU" sz="2000" dirty="0" smtClean="0">
                <a:latin typeface="Palatino" pitchFamily="18" charset="0"/>
              </a:rPr>
              <a:t>            </a:t>
            </a:r>
            <a:r>
              <a:rPr lang="en-AU" sz="2000" dirty="0" err="1" smtClean="0">
                <a:latin typeface="Palatino" pitchFamily="18" charset="0"/>
              </a:rPr>
              <a:t>ecause</a:t>
            </a:r>
            <a:r>
              <a:rPr lang="en-AU" sz="2000" dirty="0" smtClean="0">
                <a:latin typeface="Palatino" pitchFamily="18" charset="0"/>
              </a:rPr>
              <a:t> </a:t>
            </a:r>
            <a:r>
              <a:rPr lang="en-AU" sz="2000" dirty="0">
                <a:latin typeface="Palatino" pitchFamily="18" charset="0"/>
              </a:rPr>
              <a:t>a great part of the</a:t>
            </a:r>
            <a:br>
              <a:rPr lang="en-AU" sz="2000" dirty="0">
                <a:latin typeface="Palatino" pitchFamily="18" charset="0"/>
              </a:rPr>
            </a:br>
            <a:r>
              <a:rPr lang="en-AU" sz="2000" dirty="0">
                <a:latin typeface="Palatino" pitchFamily="18" charset="0"/>
              </a:rPr>
              <a:t> </a:t>
            </a:r>
            <a:r>
              <a:rPr lang="en-AU" sz="2000" dirty="0" smtClean="0">
                <a:latin typeface="Palatino" pitchFamily="18" charset="0"/>
              </a:rPr>
              <a:t>            people </a:t>
            </a:r>
            <a:r>
              <a:rPr lang="en-AU" sz="2000" dirty="0">
                <a:latin typeface="Palatino" pitchFamily="18" charset="0"/>
              </a:rPr>
              <a:t>and especially of </a:t>
            </a:r>
            <a:r>
              <a:rPr lang="en-AU" sz="2000" dirty="0" smtClean="0">
                <a:latin typeface="Palatino" pitchFamily="18" charset="0"/>
              </a:rPr>
              <a:t>the</a:t>
            </a:r>
            <a:br>
              <a:rPr lang="en-AU" sz="2000" dirty="0" smtClean="0">
                <a:latin typeface="Palatino" pitchFamily="18" charset="0"/>
              </a:rPr>
            </a:br>
            <a:r>
              <a:rPr lang="en-AU" sz="2000" dirty="0" smtClean="0">
                <a:latin typeface="Palatino" pitchFamily="18" charset="0"/>
              </a:rPr>
              <a:t>             </a:t>
            </a:r>
            <a:r>
              <a:rPr lang="en-AU" sz="2000" dirty="0">
                <a:latin typeface="Palatino" pitchFamily="18" charset="0"/>
              </a:rPr>
              <a:t>workmen and servants has </a:t>
            </a:r>
            <a:r>
              <a:rPr lang="en-AU" sz="2000" dirty="0" smtClean="0">
                <a:latin typeface="Palatino" pitchFamily="18" charset="0"/>
              </a:rPr>
              <a:t/>
            </a:r>
            <a:br>
              <a:rPr lang="en-AU" sz="2000" dirty="0" smtClean="0">
                <a:latin typeface="Palatino" pitchFamily="18" charset="0"/>
              </a:rPr>
            </a:br>
            <a:r>
              <a:rPr lang="en-AU" sz="2000" dirty="0" smtClean="0">
                <a:latin typeface="Palatino" pitchFamily="18" charset="0"/>
              </a:rPr>
              <a:t>             now </a:t>
            </a:r>
            <a:r>
              <a:rPr lang="en-AU" sz="2000" dirty="0">
                <a:latin typeface="Palatino" pitchFamily="18" charset="0"/>
              </a:rPr>
              <a:t>died in that pestilence, some, seeing the straights of the masters and the scarcity of servants, are not willing to serve unless they receive excessive wages … Every man and woman of our kingdom of England, of whatever condition … shall take only the wages liveries, meed or salary which, in the places where he sought to serve, were </a:t>
            </a:r>
            <a:r>
              <a:rPr lang="en-AU" sz="2000" dirty="0" smtClean="0">
                <a:latin typeface="Palatino" pitchFamily="18" charset="0"/>
              </a:rPr>
              <a:t/>
            </a:r>
            <a:br>
              <a:rPr lang="en-AU" sz="2000" dirty="0" smtClean="0">
                <a:latin typeface="Palatino" pitchFamily="18" charset="0"/>
              </a:rPr>
            </a:br>
            <a:r>
              <a:rPr lang="en-AU" sz="2000" dirty="0" smtClean="0">
                <a:latin typeface="Palatino" pitchFamily="18" charset="0"/>
              </a:rPr>
              <a:t>accustomed </a:t>
            </a:r>
            <a:r>
              <a:rPr lang="en-AU" sz="2000" dirty="0">
                <a:latin typeface="Palatino" pitchFamily="18" charset="0"/>
              </a:rPr>
              <a:t>to be paid in the twentieth year of our reign of England</a:t>
            </a:r>
            <a:r>
              <a:rPr lang="en-AU" sz="2000" dirty="0" smtClean="0">
                <a:latin typeface="Palatino" pitchFamily="18" charset="0"/>
              </a:rPr>
              <a:t>.”</a:t>
            </a:r>
            <a:endParaRPr lang="en-AU" sz="2000" dirty="0">
              <a:latin typeface="Palatino" pitchFamily="18" charset="0"/>
            </a:endParaRPr>
          </a:p>
          <a:p>
            <a:pPr marL="0" indent="0">
              <a:buNone/>
            </a:pPr>
            <a:endParaRPr lang="en-AU" sz="1000" dirty="0" smtClean="0"/>
          </a:p>
          <a:p>
            <a:pPr marL="0" indent="0">
              <a:buNone/>
            </a:pPr>
            <a:endParaRPr lang="en-AU" dirty="0"/>
          </a:p>
        </p:txBody>
      </p:sp>
      <p:sp>
        <p:nvSpPr>
          <p:cNvPr id="6" name="Content Placeholder 2"/>
          <p:cNvSpPr txBox="1">
            <a:spLocks/>
          </p:cNvSpPr>
          <p:nvPr/>
        </p:nvSpPr>
        <p:spPr>
          <a:xfrm rot="16200000">
            <a:off x="5895277" y="3043135"/>
            <a:ext cx="5733257" cy="511081"/>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1400" kern="1200">
                <a:solidFill>
                  <a:schemeClr val="tx1"/>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AU" sz="800" dirty="0" smtClean="0">
                <a:solidFill>
                  <a:schemeClr val="bg1">
                    <a:lumMod val="75000"/>
                  </a:schemeClr>
                </a:solidFill>
              </a:rPr>
              <a:t>Image: www.123rf.com/photo_13349987_ancient-background-with-diploma-border-in-medieval-royal-style-old-paper-blank-with-frame-red-seal-s.html</a:t>
            </a:r>
            <a:endParaRPr lang="en-AU" sz="800" dirty="0">
              <a:solidFill>
                <a:schemeClr val="bg1">
                  <a:lumMod val="75000"/>
                </a:schemeClr>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660" y="1124744"/>
            <a:ext cx="992442" cy="1368152"/>
          </a:xfrm>
          <a:prstGeom prst="rect">
            <a:avLst/>
          </a:prstGeom>
        </p:spPr>
      </p:pic>
    </p:spTree>
    <p:extLst>
      <p:ext uri="{BB962C8B-B14F-4D97-AF65-F5344CB8AC3E}">
        <p14:creationId xmlns:p14="http://schemas.microsoft.com/office/powerpoint/2010/main" val="21362751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540000" y="4745865"/>
            <a:ext cx="5486400" cy="566738"/>
          </a:xfrm>
          <a:prstGeom prst="rect">
            <a:avLst/>
          </a:prstGeom>
        </p:spPr>
        <p:txBody>
          <a:bodyPr vert="horz" lIns="91440" tIns="45720" rIns="91440" bIns="45720" rtlCol="0" anchor="b">
            <a:norm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r>
              <a:rPr lang="en-AU" dirty="0" smtClean="0">
                <a:latin typeface="Arial" pitchFamily="34" charset="0"/>
                <a:cs typeface="Arial" pitchFamily="34" charset="0"/>
              </a:rPr>
              <a:t>Source E</a:t>
            </a:r>
            <a:endParaRPr lang="en-AU" dirty="0">
              <a:latin typeface="Arial" pitchFamily="34" charset="0"/>
              <a:cs typeface="Arial" pitchFamily="34" charset="0"/>
            </a:endParaRPr>
          </a:p>
        </p:txBody>
      </p:sp>
      <p:sp>
        <p:nvSpPr>
          <p:cNvPr id="10" name="Content Placeholder 2"/>
          <p:cNvSpPr txBox="1">
            <a:spLocks/>
          </p:cNvSpPr>
          <p:nvPr/>
        </p:nvSpPr>
        <p:spPr>
          <a:xfrm>
            <a:off x="540000" y="5294388"/>
            <a:ext cx="7272808" cy="1158948"/>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AU" sz="1900" dirty="0">
                <a:latin typeface="Arial" pitchFamily="34" charset="0"/>
                <a:cs typeface="Arial" pitchFamily="34" charset="0"/>
              </a:rPr>
              <a:t>Source E </a:t>
            </a:r>
            <a:r>
              <a:rPr lang="en-AU" sz="1900" dirty="0" smtClean="0">
                <a:latin typeface="Arial" pitchFamily="34" charset="0"/>
                <a:cs typeface="Arial" pitchFamily="34" charset="0"/>
              </a:rPr>
              <a:t>was </a:t>
            </a:r>
            <a:r>
              <a:rPr lang="en-AU" sz="1900" dirty="0">
                <a:latin typeface="Arial" pitchFamily="34" charset="0"/>
                <a:cs typeface="Arial" pitchFamily="34" charset="0"/>
              </a:rPr>
              <a:t>written by Henry </a:t>
            </a:r>
            <a:r>
              <a:rPr lang="en-AU" sz="1900" dirty="0" err="1">
                <a:latin typeface="Arial" pitchFamily="34" charset="0"/>
                <a:cs typeface="Arial" pitchFamily="34" charset="0"/>
              </a:rPr>
              <a:t>Knighton</a:t>
            </a:r>
            <a:r>
              <a:rPr lang="en-AU" sz="1900" dirty="0">
                <a:latin typeface="Arial" pitchFamily="34" charset="0"/>
                <a:cs typeface="Arial" pitchFamily="34" charset="0"/>
              </a:rPr>
              <a:t>, a man who lived through the Black Death and described its immediate effects in his book </a:t>
            </a:r>
            <a:r>
              <a:rPr lang="en-AU" sz="1900" i="1" dirty="0" smtClean="0">
                <a:latin typeface="Arial" pitchFamily="34" charset="0"/>
                <a:cs typeface="Arial" pitchFamily="34" charset="0"/>
              </a:rPr>
              <a:t>History </a:t>
            </a:r>
            <a:r>
              <a:rPr lang="en-AU" sz="1900" i="1" dirty="0">
                <a:latin typeface="Arial" pitchFamily="34" charset="0"/>
                <a:cs typeface="Arial" pitchFamily="34" charset="0"/>
              </a:rPr>
              <a:t>of </a:t>
            </a:r>
            <a:r>
              <a:rPr lang="en-AU" sz="1900" i="1" dirty="0" smtClean="0">
                <a:latin typeface="Arial" pitchFamily="34" charset="0"/>
                <a:cs typeface="Arial" pitchFamily="34" charset="0"/>
              </a:rPr>
              <a:t>England </a:t>
            </a:r>
            <a:r>
              <a:rPr lang="en-AU" sz="1900" dirty="0">
                <a:latin typeface="Arial" pitchFamily="34" charset="0"/>
                <a:cs typeface="Arial" pitchFamily="34" charset="0"/>
              </a:rPr>
              <a:t>from the </a:t>
            </a:r>
            <a:r>
              <a:rPr lang="en-AU" sz="1900" dirty="0" smtClean="0">
                <a:latin typeface="Arial" pitchFamily="34" charset="0"/>
                <a:cs typeface="Arial" pitchFamily="34" charset="0"/>
              </a:rPr>
              <a:t>14th </a:t>
            </a:r>
            <a:r>
              <a:rPr lang="en-AU" sz="1900" dirty="0">
                <a:latin typeface="Arial" pitchFamily="34" charset="0"/>
                <a:cs typeface="Arial" pitchFamily="34" charset="0"/>
              </a:rPr>
              <a:t>century.  </a:t>
            </a:r>
          </a:p>
          <a:p>
            <a:endParaRPr lang="en-AU"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5535" y="432047"/>
            <a:ext cx="8110829" cy="4437113"/>
          </a:xfrm>
          <a:prstGeom prst="rect">
            <a:avLst/>
          </a:prstGeom>
        </p:spPr>
      </p:pic>
      <p:sp>
        <p:nvSpPr>
          <p:cNvPr id="6" name="Content Placeholder 5"/>
          <p:cNvSpPr>
            <a:spLocks noGrp="1"/>
          </p:cNvSpPr>
          <p:nvPr>
            <p:ph type="body" sz="half" idx="2"/>
          </p:nvPr>
        </p:nvSpPr>
        <p:spPr>
          <a:xfrm>
            <a:off x="971600" y="764705"/>
            <a:ext cx="3312368" cy="3744416"/>
          </a:xfrm>
          <a:noFill/>
          <a:ln>
            <a:noFill/>
          </a:ln>
        </p:spPr>
        <p:txBody>
          <a:bodyPr>
            <a:noAutofit/>
          </a:bodyPr>
          <a:lstStyle/>
          <a:p>
            <a:pPr indent="0">
              <a:buNone/>
            </a:pPr>
            <a:r>
              <a:rPr lang="en-AU" sz="1800" dirty="0" smtClean="0">
                <a:latin typeface="Palatino" pitchFamily="18" charset="0"/>
              </a:rPr>
              <a:t>“</a:t>
            </a:r>
            <a:r>
              <a:rPr lang="en-AU" sz="1800" dirty="0">
                <a:latin typeface="Palatino" pitchFamily="18" charset="0"/>
              </a:rPr>
              <a:t>Sheep and cattle went wandering … and there was no one to go and drive or gather them … many crops perished in the fields for want of someone to gather them. </a:t>
            </a:r>
          </a:p>
          <a:p>
            <a:pPr indent="0">
              <a:buNone/>
            </a:pPr>
            <a:r>
              <a:rPr lang="en-AU" sz="1800" dirty="0">
                <a:latin typeface="Palatino" pitchFamily="18" charset="0"/>
              </a:rPr>
              <a:t>But the labourers were so lifted up and obstinate that they would not listen to the king's command, but if anyone wished to have them he had to give them what they wanted, </a:t>
            </a:r>
          </a:p>
        </p:txBody>
      </p:sp>
      <p:sp>
        <p:nvSpPr>
          <p:cNvPr id="8" name="Content Placeholder 5"/>
          <p:cNvSpPr txBox="1">
            <a:spLocks/>
          </p:cNvSpPr>
          <p:nvPr/>
        </p:nvSpPr>
        <p:spPr>
          <a:xfrm>
            <a:off x="4644008" y="764705"/>
            <a:ext cx="3312368" cy="3384376"/>
          </a:xfrm>
          <a:prstGeom prst="rect">
            <a:avLst/>
          </a:prstGeom>
          <a:noFill/>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AU" sz="1800" dirty="0">
                <a:latin typeface="Palatino" pitchFamily="18" charset="0"/>
              </a:rPr>
              <a:t>and either lose his fruit and crops, or satisfy the wishes of the workmen. </a:t>
            </a:r>
            <a:r>
              <a:rPr lang="en-AU" sz="1800" dirty="0" smtClean="0">
                <a:latin typeface="Palatino" pitchFamily="18" charset="0"/>
              </a:rPr>
              <a:t>After </a:t>
            </a:r>
            <a:r>
              <a:rPr lang="en-AU" sz="1800" dirty="0">
                <a:latin typeface="Palatino" pitchFamily="18" charset="0"/>
              </a:rPr>
              <a:t>the pestilence, many buildings, great and small, fell into ruins in every city for lack of inhabitants, likewise many villages and hamlets became desolate … it was probable that many such villages would never be inhabited.”</a:t>
            </a:r>
          </a:p>
        </p:txBody>
      </p:sp>
      <p:sp>
        <p:nvSpPr>
          <p:cNvPr id="5" name="Content Placeholder 2"/>
          <p:cNvSpPr txBox="1">
            <a:spLocks/>
          </p:cNvSpPr>
          <p:nvPr/>
        </p:nvSpPr>
        <p:spPr>
          <a:xfrm rot="16200000">
            <a:off x="6484695" y="2317356"/>
            <a:ext cx="4448508" cy="511081"/>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1400" kern="1200">
                <a:solidFill>
                  <a:schemeClr val="tx1"/>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AU" sz="800" dirty="0" smtClean="0">
                <a:solidFill>
                  <a:schemeClr val="bg1">
                    <a:lumMod val="75000"/>
                  </a:schemeClr>
                </a:solidFill>
              </a:rPr>
              <a:t>Image</a:t>
            </a:r>
            <a:r>
              <a:rPr lang="en-AU" sz="800" dirty="0">
                <a:solidFill>
                  <a:schemeClr val="bg1">
                    <a:lumMod val="75000"/>
                  </a:schemeClr>
                </a:solidFill>
              </a:rPr>
              <a:t>: </a:t>
            </a:r>
            <a:r>
              <a:rPr lang="en-AU" sz="800" dirty="0" smtClean="0">
                <a:solidFill>
                  <a:schemeClr val="bg1">
                    <a:lumMod val="75000"/>
                  </a:schemeClr>
                </a:solidFill>
              </a:rPr>
              <a:t>www.123rf.com/photo_6700167_old-book-isolated-on-white.html</a:t>
            </a:r>
            <a:endParaRPr lang="en-AU" sz="800" dirty="0">
              <a:solidFill>
                <a:schemeClr val="bg1">
                  <a:lumMod val="75000"/>
                </a:schemeClr>
              </a:solidFill>
            </a:endParaRPr>
          </a:p>
        </p:txBody>
      </p:sp>
    </p:spTree>
    <p:extLst>
      <p:ext uri="{BB962C8B-B14F-4D97-AF65-F5344CB8AC3E}">
        <p14:creationId xmlns:p14="http://schemas.microsoft.com/office/powerpoint/2010/main" val="21298485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00" y="2996952"/>
            <a:ext cx="5486400" cy="566738"/>
          </a:xfrm>
        </p:spPr>
        <p:txBody>
          <a:bodyPr/>
          <a:lstStyle/>
          <a:p>
            <a:r>
              <a:rPr lang="en-AU" dirty="0" smtClean="0"/>
              <a:t>Source F</a:t>
            </a:r>
            <a:endParaRPr lang="en-AU" dirty="0"/>
          </a:p>
        </p:txBody>
      </p:sp>
      <p:sp>
        <p:nvSpPr>
          <p:cNvPr id="4" name="Text Placeholder 3"/>
          <p:cNvSpPr>
            <a:spLocks noGrp="1"/>
          </p:cNvSpPr>
          <p:nvPr>
            <p:ph type="body" sz="half" idx="2"/>
          </p:nvPr>
        </p:nvSpPr>
        <p:spPr>
          <a:xfrm>
            <a:off x="540000" y="3573016"/>
            <a:ext cx="7992440" cy="3312368"/>
          </a:xfrm>
        </p:spPr>
        <p:txBody>
          <a:bodyPr>
            <a:noAutofit/>
          </a:bodyPr>
          <a:lstStyle/>
          <a:p>
            <a:r>
              <a:rPr lang="en-AU" sz="1800" dirty="0"/>
              <a:t>Source F is drawn from 14th century records of </a:t>
            </a:r>
            <a:r>
              <a:rPr lang="en-AU" sz="1800" dirty="0" err="1"/>
              <a:t>Savarnak</a:t>
            </a:r>
            <a:r>
              <a:rPr lang="en-AU" sz="1800" dirty="0"/>
              <a:t> House in England, showing the wage per day for a labourer (a peasant </a:t>
            </a:r>
            <a:r>
              <a:rPr lang="en-AU" sz="1800" dirty="0" smtClean="0"/>
              <a:t>who </a:t>
            </a:r>
            <a:r>
              <a:rPr lang="en-AU" sz="1800" dirty="0"/>
              <a:t>worked on farms or in workshops). </a:t>
            </a:r>
          </a:p>
          <a:p>
            <a:r>
              <a:rPr lang="en-AU" sz="1800" dirty="0"/>
              <a:t>One of the long-term effects of the Black Death was a change in the amount of power peasants had. </a:t>
            </a:r>
            <a:r>
              <a:rPr lang="en-AU" sz="1800" dirty="0" smtClean="0"/>
              <a:t>Because </a:t>
            </a:r>
            <a:r>
              <a:rPr lang="en-AU" sz="1800" dirty="0"/>
              <a:t>the huge death toll meant a smaller workforce, the remaining peasants were suddenly more important. Nobles were forced to pay them more to ensure the work was done on the farms. </a:t>
            </a:r>
            <a:endParaRPr lang="en-AU" sz="1800" dirty="0" smtClean="0"/>
          </a:p>
          <a:p>
            <a:r>
              <a:rPr lang="en-AU" sz="1800" dirty="0" smtClean="0"/>
              <a:t>Source </a:t>
            </a:r>
            <a:r>
              <a:rPr lang="en-AU" sz="1800" dirty="0"/>
              <a:t>F shows how much wages in England had grown just 11 years after the plague first occurred.</a:t>
            </a:r>
          </a:p>
        </p:txBody>
      </p:sp>
      <p:sp>
        <p:nvSpPr>
          <p:cNvPr id="9" name="Rectangle 8"/>
          <p:cNvSpPr/>
          <p:nvPr/>
        </p:nvSpPr>
        <p:spPr>
          <a:xfrm>
            <a:off x="611560" y="390524"/>
            <a:ext cx="7776864" cy="2534419"/>
          </a:xfrm>
          <a:prstGeom prst="rect">
            <a:avLst/>
          </a:prstGeom>
          <a:solidFill>
            <a:srgbClr val="FBF8F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27584" y="476672"/>
            <a:ext cx="7186590" cy="2883170"/>
          </a:xfrm>
          <a:prstGeom prst="rect">
            <a:avLst/>
          </a:prstGeom>
        </p:spPr>
      </p:pic>
    </p:spTree>
    <p:extLst>
      <p:ext uri="{BB962C8B-B14F-4D97-AF65-F5344CB8AC3E}">
        <p14:creationId xmlns:p14="http://schemas.microsoft.com/office/powerpoint/2010/main" val="34881883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00" y="548680"/>
            <a:ext cx="3240000" cy="540000"/>
          </a:xfrm>
        </p:spPr>
        <p:txBody>
          <a:bodyPr/>
          <a:lstStyle/>
          <a:p>
            <a:r>
              <a:rPr lang="en-AU" dirty="0" smtClean="0"/>
              <a:t>Source G</a:t>
            </a:r>
            <a:endParaRPr lang="en-AU" dirty="0"/>
          </a:p>
        </p:txBody>
      </p:sp>
      <p:sp>
        <p:nvSpPr>
          <p:cNvPr id="4" name="Text Placeholder 3"/>
          <p:cNvSpPr>
            <a:spLocks noGrp="1"/>
          </p:cNvSpPr>
          <p:nvPr>
            <p:ph type="body" sz="half" idx="2"/>
          </p:nvPr>
        </p:nvSpPr>
        <p:spPr>
          <a:xfrm>
            <a:off x="540001" y="1016681"/>
            <a:ext cx="3167903" cy="2124287"/>
          </a:xfrm>
        </p:spPr>
        <p:txBody>
          <a:bodyPr>
            <a:normAutofit/>
          </a:bodyPr>
          <a:lstStyle/>
          <a:p>
            <a:r>
              <a:rPr lang="en-AU" sz="1800" dirty="0"/>
              <a:t>Source G is a passage from a speech by John Ball in 1381. </a:t>
            </a:r>
            <a:r>
              <a:rPr lang="en-AU" sz="1800" dirty="0" smtClean="0"/>
              <a:t>Ball </a:t>
            </a:r>
            <a:r>
              <a:rPr lang="en-AU" sz="1800" dirty="0"/>
              <a:t>was a priest who protested against the way the peasants were treated by the nobles. </a:t>
            </a:r>
          </a:p>
        </p:txBody>
      </p:sp>
      <p:sp>
        <p:nvSpPr>
          <p:cNvPr id="7" name="Text Placeholder 3"/>
          <p:cNvSpPr txBox="1">
            <a:spLocks/>
          </p:cNvSpPr>
          <p:nvPr/>
        </p:nvSpPr>
        <p:spPr>
          <a:xfrm>
            <a:off x="4139952" y="4941168"/>
            <a:ext cx="4464496" cy="1062143"/>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1400" kern="1200">
                <a:solidFill>
                  <a:schemeClr val="tx1"/>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AU" sz="1800" dirty="0"/>
              <a:t>He travelled throughout England speaking to peasants about the injustices in society. </a:t>
            </a:r>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3831" y="6165304"/>
            <a:ext cx="3986455" cy="369549"/>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383729" y="3068960"/>
            <a:ext cx="3419872" cy="3364714"/>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89473" y="548680"/>
            <a:ext cx="5670959" cy="3600400"/>
          </a:xfrm>
          <a:prstGeom prst="rect">
            <a:avLst/>
          </a:prstGeom>
          <a:effectLst>
            <a:outerShdw blurRad="50800" dist="38100" dir="2700000" algn="tl" rotWithShape="0">
              <a:prstClr val="black">
                <a:alpha val="40000"/>
              </a:prstClr>
            </a:outerShdw>
          </a:effectLst>
        </p:spPr>
      </p:pic>
      <p:sp>
        <p:nvSpPr>
          <p:cNvPr id="3" name="Content Placeholder 2"/>
          <p:cNvSpPr>
            <a:spLocks noGrp="1"/>
          </p:cNvSpPr>
          <p:nvPr>
            <p:ph idx="1"/>
          </p:nvPr>
        </p:nvSpPr>
        <p:spPr>
          <a:xfrm>
            <a:off x="4085617" y="620688"/>
            <a:ext cx="4248472" cy="3951144"/>
          </a:xfrm>
          <a:noFill/>
          <a:ln>
            <a:noFill/>
          </a:ln>
        </p:spPr>
        <p:txBody>
          <a:bodyPr>
            <a:normAutofit/>
          </a:bodyPr>
          <a:lstStyle/>
          <a:p>
            <a:pPr marL="0" indent="0">
              <a:buNone/>
            </a:pPr>
            <a:endParaRPr lang="en-AU" sz="1000" dirty="0" smtClean="0"/>
          </a:p>
          <a:p>
            <a:pPr marL="0" indent="0">
              <a:buNone/>
            </a:pPr>
            <a:r>
              <a:rPr lang="en-AU" sz="1800" dirty="0" smtClean="0">
                <a:latin typeface="Palatino" pitchFamily="18" charset="0"/>
              </a:rPr>
              <a:t>“</a:t>
            </a:r>
            <a:r>
              <a:rPr lang="en-AU" sz="1800" dirty="0">
                <a:latin typeface="Palatino" pitchFamily="18" charset="0"/>
              </a:rPr>
              <a:t>Good people, things cannot go </a:t>
            </a:r>
            <a:r>
              <a:rPr lang="en-AU" sz="1800" dirty="0" smtClean="0">
                <a:latin typeface="Palatino" pitchFamily="18" charset="0"/>
              </a:rPr>
              <a:t/>
            </a:r>
            <a:br>
              <a:rPr lang="en-AU" sz="1800" dirty="0" smtClean="0">
                <a:latin typeface="Palatino" pitchFamily="18" charset="0"/>
              </a:rPr>
            </a:br>
            <a:r>
              <a:rPr lang="en-AU" sz="1800" dirty="0" smtClean="0">
                <a:latin typeface="Palatino" pitchFamily="18" charset="0"/>
              </a:rPr>
              <a:t>right </a:t>
            </a:r>
            <a:r>
              <a:rPr lang="en-AU" sz="1800" dirty="0">
                <a:latin typeface="Palatino" pitchFamily="18" charset="0"/>
              </a:rPr>
              <a:t>in England and never will, until goods are held in common, and there are no more </a:t>
            </a:r>
            <a:r>
              <a:rPr lang="en-AU" sz="1800" dirty="0" err="1">
                <a:latin typeface="Palatino" pitchFamily="18" charset="0"/>
              </a:rPr>
              <a:t>villeins</a:t>
            </a:r>
            <a:r>
              <a:rPr lang="en-AU" sz="1800" dirty="0">
                <a:latin typeface="Palatino" pitchFamily="18" charset="0"/>
              </a:rPr>
              <a:t> and gentlefolk, but we are all one and united</a:t>
            </a:r>
            <a:r>
              <a:rPr lang="en-AU" sz="1800" dirty="0" smtClean="0">
                <a:latin typeface="Palatino" pitchFamily="18" charset="0"/>
              </a:rPr>
              <a:t>. </a:t>
            </a:r>
          </a:p>
          <a:p>
            <a:pPr marL="0" indent="0">
              <a:buNone/>
            </a:pPr>
            <a:r>
              <a:rPr lang="en-AU" sz="1800" dirty="0" smtClean="0">
                <a:latin typeface="Palatino" pitchFamily="18" charset="0"/>
              </a:rPr>
              <a:t>In </a:t>
            </a:r>
            <a:r>
              <a:rPr lang="en-AU" sz="1800" dirty="0">
                <a:latin typeface="Palatino" pitchFamily="18" charset="0"/>
              </a:rPr>
              <a:t>what way are those we call lords, greater masters than ourselves? If we all spring from a single father and mother, Adam and Eve, how can they claim or </a:t>
            </a:r>
            <a:r>
              <a:rPr lang="en-AU" sz="1800" dirty="0" smtClean="0">
                <a:latin typeface="Palatino" pitchFamily="18" charset="0"/>
              </a:rPr>
              <a:t>prove </a:t>
            </a:r>
            <a:r>
              <a:rPr lang="en-AU" sz="1800" dirty="0">
                <a:latin typeface="Palatino" pitchFamily="18" charset="0"/>
              </a:rPr>
              <a:t>they are more lords than us</a:t>
            </a:r>
            <a:r>
              <a:rPr lang="en-AU" sz="1800" dirty="0" smtClean="0">
                <a:latin typeface="Palatino" pitchFamily="18" charset="0"/>
              </a:rPr>
              <a:t>?”</a:t>
            </a:r>
          </a:p>
          <a:p>
            <a:pPr marL="0" indent="0">
              <a:buNone/>
            </a:pPr>
            <a:endParaRPr lang="en-AU" sz="2000" dirty="0"/>
          </a:p>
        </p:txBody>
      </p:sp>
      <p:sp>
        <p:nvSpPr>
          <p:cNvPr id="10" name="Content Placeholder 2"/>
          <p:cNvSpPr txBox="1">
            <a:spLocks/>
          </p:cNvSpPr>
          <p:nvPr/>
        </p:nvSpPr>
        <p:spPr>
          <a:xfrm rot="16200000">
            <a:off x="5895277" y="3043135"/>
            <a:ext cx="5733257" cy="511081"/>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1400" kern="1200">
                <a:solidFill>
                  <a:schemeClr val="tx1"/>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AU" sz="800" dirty="0" smtClean="0">
                <a:solidFill>
                  <a:schemeClr val="bg1">
                    <a:lumMod val="75000"/>
                  </a:schemeClr>
                </a:solidFill>
              </a:rPr>
              <a:t>Image: www.123rf.com/photo_6751239_really-old-book-isolated-on-white-background.html</a:t>
            </a:r>
            <a:endParaRPr lang="en-AU" sz="800" dirty="0">
              <a:solidFill>
                <a:schemeClr val="bg1">
                  <a:lumMod val="75000"/>
                </a:schemeClr>
              </a:solidFill>
            </a:endParaRPr>
          </a:p>
        </p:txBody>
      </p:sp>
    </p:spTree>
    <p:extLst>
      <p:ext uri="{BB962C8B-B14F-4D97-AF65-F5344CB8AC3E}">
        <p14:creationId xmlns:p14="http://schemas.microsoft.com/office/powerpoint/2010/main" val="26082999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67284" y="426300"/>
            <a:ext cx="6496341" cy="5678456"/>
          </a:xfrm>
          <a:prstGeom prst="rect">
            <a:avLst/>
          </a:prstGeom>
        </p:spPr>
      </p:pic>
      <p:sp>
        <p:nvSpPr>
          <p:cNvPr id="3" name="Title 1"/>
          <p:cNvSpPr>
            <a:spLocks noGrp="1"/>
          </p:cNvSpPr>
          <p:nvPr>
            <p:ph type="title"/>
          </p:nvPr>
        </p:nvSpPr>
        <p:spPr>
          <a:xfrm>
            <a:off x="540000" y="548680"/>
            <a:ext cx="3240000" cy="540000"/>
          </a:xfrm>
        </p:spPr>
        <p:txBody>
          <a:bodyPr/>
          <a:lstStyle/>
          <a:p>
            <a:r>
              <a:rPr lang="en-AU" dirty="0" smtClean="0"/>
              <a:t>Graphic organiser</a:t>
            </a:r>
            <a:endParaRPr lang="en-AU" dirty="0"/>
          </a:p>
        </p:txBody>
      </p:sp>
    </p:spTree>
    <p:extLst>
      <p:ext uri="{BB962C8B-B14F-4D97-AF65-F5344CB8AC3E}">
        <p14:creationId xmlns:p14="http://schemas.microsoft.com/office/powerpoint/2010/main" val="37498348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indent="0">
          <a:buNone/>
          <a:defRPr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Assessment-related resource" ma:contentTypeID="0x010100E8E6249BEF487C4B93CC77A0FEE88FAF008924A7047D0364459B5AC495E80EA34E" ma:contentTypeVersion="3" ma:contentTypeDescription="Audio and/or visual stimulus required to complete the assessment" ma:contentTypeScope="" ma:versionID="cbd90a28fbfddf2a7e6b02e4a33cda67">
  <xsd:schema xmlns:xsd="http://www.w3.org/2001/XMLSchema" xmlns:xs="http://www.w3.org/2001/XMLSchema" xmlns:p="http://schemas.microsoft.com/office/2006/metadata/properties" targetNamespace="http://schemas.microsoft.com/office/2006/metadata/properties" ma:root="true" ma:fieldsID="986adccf7d97e3d739a255626c5916c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94BCAB1-8E3F-45B6-A50C-51590F153B28}">
  <ds:schemaRefs>
    <ds:schemaRef ds:uri="http://schemas.microsoft.com/office/2006/documentManagement/types"/>
    <ds:schemaRef ds:uri="http://purl.org/dc/terms/"/>
    <ds:schemaRef ds:uri="http://www.w3.org/XML/1998/namespace"/>
    <ds:schemaRef ds:uri="http://purl.org/dc/dcmitype/"/>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EAD136F5-A24D-48F4-9BCB-FF7E0B3D3F90}">
  <ds:schemaRefs>
    <ds:schemaRef ds:uri="http://schemas.microsoft.com/sharepoint/v3/contenttype/forms"/>
  </ds:schemaRefs>
</ds:datastoreItem>
</file>

<file path=customXml/itemProps3.xml><?xml version="1.0" encoding="utf-8"?>
<ds:datastoreItem xmlns:ds="http://schemas.openxmlformats.org/officeDocument/2006/customXml" ds:itemID="{202F1E30-CBE1-4CD1-920F-DECA057B91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1527</TotalTime>
  <Words>919</Words>
  <Application>Microsoft Office PowerPoint</Application>
  <PresentationFormat>On-screen Show (4:3)</PresentationFormat>
  <Paragraphs>52</Paragraphs>
  <Slides>12</Slides>
  <Notes>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Source A</vt:lpstr>
      <vt:lpstr>PowerPoint Presentation</vt:lpstr>
      <vt:lpstr>Source C</vt:lpstr>
      <vt:lpstr>Source D</vt:lpstr>
      <vt:lpstr>PowerPoint Presentation</vt:lpstr>
      <vt:lpstr>Source F</vt:lpstr>
      <vt:lpstr>Source G</vt:lpstr>
      <vt:lpstr>Graphic organiser</vt:lpstr>
      <vt:lpstr>Froissart’s chronicle</vt:lpstr>
      <vt:lpstr>Source H</vt:lpstr>
      <vt:lpstr>Source I</vt:lpstr>
    </vt:vector>
  </TitlesOfParts>
  <Company>Queensland Studies Authority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Year 8 History Sample assessment Assessment resource: Source response | Effects of the Black Death: Source Response | Australian Curriculum v 3.0</dc:title>
  <dc:creator>Queensland Studies Authority</dc:creator>
  <cp:lastModifiedBy>Joy Constantino</cp:lastModifiedBy>
  <cp:revision>73</cp:revision>
  <cp:lastPrinted>2012-07-20T05:30:11Z</cp:lastPrinted>
  <dcterms:created xsi:type="dcterms:W3CDTF">2012-03-26T04:26:26Z</dcterms:created>
  <dcterms:modified xsi:type="dcterms:W3CDTF">2013-06-06T05:20:13Z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0x010100E8E6249BEF487C4B93CC77A0FEE88FAF008924A7047D0364459B5AC495E80EA34E</vt:lpwstr>
  </property>
</Properties>
</file>